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45" r:id="rId3"/>
    <p:sldId id="286" r:id="rId4"/>
    <p:sldId id="259" r:id="rId5"/>
    <p:sldId id="260" r:id="rId6"/>
    <p:sldId id="274" r:id="rId7"/>
    <p:sldId id="346" r:id="rId8"/>
    <p:sldId id="308" r:id="rId9"/>
    <p:sldId id="347" r:id="rId10"/>
    <p:sldId id="277" r:id="rId11"/>
    <p:sldId id="348" r:id="rId12"/>
    <p:sldId id="349" r:id="rId13"/>
    <p:sldId id="374" r:id="rId14"/>
    <p:sldId id="375" r:id="rId15"/>
    <p:sldId id="287" r:id="rId16"/>
    <p:sldId id="344" r:id="rId17"/>
    <p:sldId id="330" r:id="rId18"/>
    <p:sldId id="336" r:id="rId19"/>
    <p:sldId id="351" r:id="rId20"/>
    <p:sldId id="352" r:id="rId21"/>
    <p:sldId id="350" r:id="rId22"/>
    <p:sldId id="310" r:id="rId23"/>
    <p:sldId id="282" r:id="rId24"/>
    <p:sldId id="353" r:id="rId25"/>
    <p:sldId id="341" r:id="rId26"/>
    <p:sldId id="334" r:id="rId27"/>
    <p:sldId id="354" r:id="rId28"/>
    <p:sldId id="355" r:id="rId29"/>
    <p:sldId id="356" r:id="rId30"/>
    <p:sldId id="357" r:id="rId31"/>
    <p:sldId id="358" r:id="rId32"/>
    <p:sldId id="359" r:id="rId33"/>
    <p:sldId id="292" r:id="rId34"/>
    <p:sldId id="360" r:id="rId35"/>
    <p:sldId id="361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72" r:id="rId44"/>
    <p:sldId id="371" r:id="rId45"/>
    <p:sldId id="373" r:id="rId46"/>
    <p:sldId id="376" r:id="rId47"/>
    <p:sldId id="377" r:id="rId48"/>
    <p:sldId id="378" r:id="rId49"/>
    <p:sldId id="380" r:id="rId50"/>
    <p:sldId id="381" r:id="rId51"/>
    <p:sldId id="379" r:id="rId52"/>
    <p:sldId id="382" r:id="rId53"/>
    <p:sldId id="342" r:id="rId5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redný štý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vetlý štýl 2 - zvýrazneni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67" autoAdjust="0"/>
    <p:restoredTop sz="94718"/>
  </p:normalViewPr>
  <p:slideViewPr>
    <p:cSldViewPr snapToGrid="0">
      <p:cViewPr varScale="1">
        <p:scale>
          <a:sx n="142" d="100"/>
          <a:sy n="142" d="100"/>
        </p:scale>
        <p:origin x="522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áš Meravý" userId="3f6b77280252d904" providerId="LiveId" clId="{1EE86915-F372-4D43-BA6B-AC001C18B11F}"/>
    <pc:docChg chg="modSld">
      <pc:chgData name="Tomáš Meravý" userId="3f6b77280252d904" providerId="LiveId" clId="{1EE86915-F372-4D43-BA6B-AC001C18B11F}" dt="2025-09-15T16:45:52.494" v="1" actId="20577"/>
      <pc:docMkLst>
        <pc:docMk/>
      </pc:docMkLst>
      <pc:sldChg chg="modSp mod">
        <pc:chgData name="Tomáš Meravý" userId="3f6b77280252d904" providerId="LiveId" clId="{1EE86915-F372-4D43-BA6B-AC001C18B11F}" dt="2025-09-15T16:45:52.494" v="1" actId="20577"/>
        <pc:sldMkLst>
          <pc:docMk/>
          <pc:sldMk cId="804891405" sldId="342"/>
        </pc:sldMkLst>
        <pc:spChg chg="mod">
          <ac:chgData name="Tomáš Meravý" userId="3f6b77280252d904" providerId="LiveId" clId="{1EE86915-F372-4D43-BA6B-AC001C18B11F}" dt="2025-09-15T16:45:52.494" v="1" actId="20577"/>
          <ac:spMkLst>
            <pc:docMk/>
            <pc:sldMk cId="804891405" sldId="342"/>
            <ac:spMk id="2" creationId="{127380A6-8C0C-344B-133E-0760B0402F7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P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ISA%20vysledky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ISA%20vysledky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ISA%20vysledky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ISA%20vysledky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vzdelavanie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vzdelavani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ista%20miera%20nahrady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ista%20miera%20nahrady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vyska%20dochodkov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socialne%20zabezpecenie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tax%20wedg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vyska%20dochodkov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HDP%20na%20obyv%5e.xlsx" TargetMode="External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rodinne%20pridavky%20a%20davky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mierov%20a%20poslancov.xlsx" TargetMode="External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riemerne%20mzdy.xlsx" TargetMode="External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zidentov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zidentov.xlsx" TargetMode="External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mierov%20a%20poslancov.xlsx" TargetMode="External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mierov%20a%20poslancov.xlsx" TargetMode="External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mierov%20a%20poslancov.xlsx" TargetMode="External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Nov&#225;%20polo&#382;ka%20H&#225;rok%20Microsoft%20Excelu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platy%20premierov%20a%20poslancov.xlsx" TargetMode="External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zhrnuti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socialne%20zabezpeceni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socialne%20zabezpeceni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COFOG_zhrnutie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Dopravn&#225;%20Infra&#353;trukt&#250;ra%20V4%5eMAu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3f6b77280252d904/Po&#269;&#237;ta&#269;/Tatra%20banka%20projekt/Druha%20faza/Dopravn&#225;%20Infra&#353;trukt&#250;ra%20V4%5eMAu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b="1" dirty="0">
                <a:solidFill>
                  <a:schemeClr val="tx1"/>
                </a:solidFill>
              </a:rPr>
              <a:t>Z</a:t>
            </a:r>
            <a:r>
              <a:rPr lang="en-US" b="1" dirty="0" err="1">
                <a:solidFill>
                  <a:schemeClr val="tx1"/>
                </a:solidFill>
              </a:rPr>
              <a:t>ákladná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sadzba</a:t>
            </a:r>
            <a:r>
              <a:rPr lang="en-US" b="1" dirty="0">
                <a:solidFill>
                  <a:schemeClr val="tx1"/>
                </a:solidFill>
              </a:rPr>
              <a:t> DPH</a:t>
            </a:r>
            <a:r>
              <a:rPr lang="sk-SK" b="1" dirty="0">
                <a:solidFill>
                  <a:schemeClr val="tx1"/>
                </a:solidFill>
              </a:rPr>
              <a:t>, 2025</a:t>
            </a:r>
            <a:endParaRPr lang="en-US" b="1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základná sadzba DPH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92-4AA3-B574-5FCBB1240972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92-4AA3-B574-5FCBB1240972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92-4AA3-B574-5FCBB1240972}"/>
              </c:ext>
            </c:extLst>
          </c:dPt>
          <c:dPt>
            <c:idx val="19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92-4AA3-B574-5FCBB1240972}"/>
              </c:ext>
            </c:extLst>
          </c:dPt>
          <c:dPt>
            <c:idx val="2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292-4AA3-B574-5FCBB1240972}"/>
              </c:ext>
            </c:extLst>
          </c:dPt>
          <c:dLbls>
            <c:dLbl>
              <c:idx val="25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292-4AA3-B574-5FCBB124097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Hoja1!$A$2:$A$28</c:f>
              <c:strCache>
                <c:ptCount val="27"/>
                <c:pt idx="0">
                  <c:v>Luxembursko</c:v>
                </c:pt>
                <c:pt idx="1">
                  <c:v>Malta</c:v>
                </c:pt>
                <c:pt idx="2">
                  <c:v>Cyprus</c:v>
                </c:pt>
                <c:pt idx="3">
                  <c:v>Nemecko</c:v>
                </c:pt>
                <c:pt idx="4">
                  <c:v>Bulharsko</c:v>
                </c:pt>
                <c:pt idx="5">
                  <c:v>Francúzsko</c:v>
                </c:pt>
                <c:pt idx="6">
                  <c:v>Rakúsko</c:v>
                </c:pt>
                <c:pt idx="7">
                  <c:v>Belgicko</c:v>
                </c:pt>
                <c:pt idx="8">
                  <c:v>Česko</c:v>
                </c:pt>
                <c:pt idx="9">
                  <c:v>Holandsko</c:v>
                </c:pt>
                <c:pt idx="10">
                  <c:v>Litva</c:v>
                </c:pt>
                <c:pt idx="11">
                  <c:v>Lotyšsko</c:v>
                </c:pt>
                <c:pt idx="12">
                  <c:v>Rumunsko</c:v>
                </c:pt>
                <c:pt idx="13">
                  <c:v>Španielsko</c:v>
                </c:pt>
                <c:pt idx="14">
                  <c:v>Slovinsko</c:v>
                </c:pt>
                <c:pt idx="15">
                  <c:v>Taliansko</c:v>
                </c:pt>
                <c:pt idx="16">
                  <c:v>Írsko</c:v>
                </c:pt>
                <c:pt idx="17">
                  <c:v>Poľsko</c:v>
                </c:pt>
                <c:pt idx="18">
                  <c:v>Porugalsko</c:v>
                </c:pt>
                <c:pt idx="19">
                  <c:v>Slovensko</c:v>
                </c:pt>
                <c:pt idx="20">
                  <c:v>Estónsko</c:v>
                </c:pt>
                <c:pt idx="21">
                  <c:v>Grécko</c:v>
                </c:pt>
                <c:pt idx="22">
                  <c:v>Dánsko</c:v>
                </c:pt>
                <c:pt idx="23">
                  <c:v>Chorvátsko</c:v>
                </c:pt>
                <c:pt idx="24">
                  <c:v>Švédsko</c:v>
                </c:pt>
                <c:pt idx="25">
                  <c:v>Fínsko</c:v>
                </c:pt>
                <c:pt idx="26">
                  <c:v>Maďarsko</c:v>
                </c:pt>
              </c:strCache>
            </c:strRef>
          </c:cat>
          <c:val>
            <c:numRef>
              <c:f>Hoja1!$B$2:$B$28</c:f>
              <c:numCache>
                <c:formatCode>0%</c:formatCode>
                <c:ptCount val="27"/>
                <c:pt idx="0">
                  <c:v>0.17</c:v>
                </c:pt>
                <c:pt idx="1">
                  <c:v>0.18</c:v>
                </c:pt>
                <c:pt idx="2">
                  <c:v>0.19</c:v>
                </c:pt>
                <c:pt idx="3">
                  <c:v>0.19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  <c:pt idx="7">
                  <c:v>0.21</c:v>
                </c:pt>
                <c:pt idx="8">
                  <c:v>0.21</c:v>
                </c:pt>
                <c:pt idx="9">
                  <c:v>0.21</c:v>
                </c:pt>
                <c:pt idx="10">
                  <c:v>0.21</c:v>
                </c:pt>
                <c:pt idx="11">
                  <c:v>0.21</c:v>
                </c:pt>
                <c:pt idx="12">
                  <c:v>0.21</c:v>
                </c:pt>
                <c:pt idx="13">
                  <c:v>0.21</c:v>
                </c:pt>
                <c:pt idx="14">
                  <c:v>0.22</c:v>
                </c:pt>
                <c:pt idx="15">
                  <c:v>0.22</c:v>
                </c:pt>
                <c:pt idx="16">
                  <c:v>0.23</c:v>
                </c:pt>
                <c:pt idx="17">
                  <c:v>0.23</c:v>
                </c:pt>
                <c:pt idx="18">
                  <c:v>0.23</c:v>
                </c:pt>
                <c:pt idx="19">
                  <c:v>0.23</c:v>
                </c:pt>
                <c:pt idx="20">
                  <c:v>0.24</c:v>
                </c:pt>
                <c:pt idx="21">
                  <c:v>0.24</c:v>
                </c:pt>
                <c:pt idx="22">
                  <c:v>0.25</c:v>
                </c:pt>
                <c:pt idx="23">
                  <c:v>0.25</c:v>
                </c:pt>
                <c:pt idx="24">
                  <c:v>0.25</c:v>
                </c:pt>
                <c:pt idx="25" formatCode="0.0%">
                  <c:v>0.255</c:v>
                </c:pt>
                <c:pt idx="26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292-4AA3-B574-5FCBB12409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30"/>
        <c:axId val="676964847"/>
        <c:axId val="676965327"/>
      </c:barChart>
      <c:catAx>
        <c:axId val="6769648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76965327"/>
        <c:crosses val="autoZero"/>
        <c:auto val="1"/>
        <c:lblAlgn val="ctr"/>
        <c:lblOffset val="100"/>
        <c:noMultiLvlLbl val="0"/>
      </c:catAx>
      <c:valAx>
        <c:axId val="67696532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769648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Skóre v teste PISA</a:t>
            </a:r>
            <a:r>
              <a:rPr lang="sk-SK" sz="1600" b="1" baseline="0"/>
              <a:t> 2022</a:t>
            </a:r>
            <a:endParaRPr lang="sk-SK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'PISA 2022'!$B$1</c:f>
              <c:strCache>
                <c:ptCount val="1"/>
                <c:pt idx="0">
                  <c:v>matematika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4F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E35-4816-8B23-4FE28D44C4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'PISA 2022'!$A$2:$A$6</c:f>
              <c:strCache>
                <c:ptCount val="5"/>
                <c:pt idx="0">
                  <c:v>Poľsko</c:v>
                </c:pt>
                <c:pt idx="1">
                  <c:v>Rakúsko</c:v>
                </c:pt>
                <c:pt idx="2">
                  <c:v>Česko</c:v>
                </c:pt>
                <c:pt idx="3">
                  <c:v>Maďarsko</c:v>
                </c:pt>
                <c:pt idx="4">
                  <c:v>Slovensko</c:v>
                </c:pt>
              </c:strCache>
            </c:strRef>
          </c:cat>
          <c:val>
            <c:numRef>
              <c:f>'PISA 2022'!$B$2:$B$6</c:f>
              <c:numCache>
                <c:formatCode>General</c:formatCode>
                <c:ptCount val="5"/>
                <c:pt idx="0">
                  <c:v>489</c:v>
                </c:pt>
                <c:pt idx="1">
                  <c:v>487</c:v>
                </c:pt>
                <c:pt idx="2">
                  <c:v>487</c:v>
                </c:pt>
                <c:pt idx="3">
                  <c:v>473</c:v>
                </c:pt>
                <c:pt idx="4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35-4816-8B23-4FE28D44C428}"/>
            </c:ext>
          </c:extLst>
        </c:ser>
        <c:ser>
          <c:idx val="1"/>
          <c:order val="1"/>
          <c:tx>
            <c:strRef>
              <c:f>'PISA 2022'!$C$1</c:f>
              <c:strCache>
                <c:ptCount val="1"/>
                <c:pt idx="0">
                  <c:v>čítanie s porozumením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FE35-4816-8B23-4FE28D44C4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'PISA 2022'!$A$2:$A$6</c:f>
              <c:strCache>
                <c:ptCount val="5"/>
                <c:pt idx="0">
                  <c:v>Poľsko</c:v>
                </c:pt>
                <c:pt idx="1">
                  <c:v>Rakúsko</c:v>
                </c:pt>
                <c:pt idx="2">
                  <c:v>Česko</c:v>
                </c:pt>
                <c:pt idx="3">
                  <c:v>Maďarsko</c:v>
                </c:pt>
                <c:pt idx="4">
                  <c:v>Slovensko</c:v>
                </c:pt>
              </c:strCache>
            </c:strRef>
          </c:cat>
          <c:val>
            <c:numRef>
              <c:f>'PISA 2022'!$C$2:$C$6</c:f>
              <c:numCache>
                <c:formatCode>General</c:formatCode>
                <c:ptCount val="5"/>
                <c:pt idx="0">
                  <c:v>489</c:v>
                </c:pt>
                <c:pt idx="1">
                  <c:v>489</c:v>
                </c:pt>
                <c:pt idx="2">
                  <c:v>480</c:v>
                </c:pt>
                <c:pt idx="3">
                  <c:v>473</c:v>
                </c:pt>
                <c:pt idx="4">
                  <c:v>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E35-4816-8B23-4FE28D44C428}"/>
            </c:ext>
          </c:extLst>
        </c:ser>
        <c:ser>
          <c:idx val="2"/>
          <c:order val="2"/>
          <c:tx>
            <c:strRef>
              <c:f>'PISA 2022'!$D$1</c:f>
              <c:strCache>
                <c:ptCount val="1"/>
                <c:pt idx="0">
                  <c:v>veda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E35-4816-8B23-4FE28D44C42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'PISA 2022'!$A$2:$A$6</c:f>
              <c:strCache>
                <c:ptCount val="5"/>
                <c:pt idx="0">
                  <c:v>Poľsko</c:v>
                </c:pt>
                <c:pt idx="1">
                  <c:v>Rakúsko</c:v>
                </c:pt>
                <c:pt idx="2">
                  <c:v>Česko</c:v>
                </c:pt>
                <c:pt idx="3">
                  <c:v>Maďarsko</c:v>
                </c:pt>
                <c:pt idx="4">
                  <c:v>Slovensko</c:v>
                </c:pt>
              </c:strCache>
            </c:strRef>
          </c:cat>
          <c:val>
            <c:numRef>
              <c:f>'PISA 2022'!$D$2:$D$6</c:f>
              <c:numCache>
                <c:formatCode>General</c:formatCode>
                <c:ptCount val="5"/>
                <c:pt idx="0">
                  <c:v>499</c:v>
                </c:pt>
                <c:pt idx="1">
                  <c:v>498</c:v>
                </c:pt>
                <c:pt idx="2">
                  <c:v>491</c:v>
                </c:pt>
                <c:pt idx="3">
                  <c:v>486</c:v>
                </c:pt>
                <c:pt idx="4">
                  <c:v>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E35-4816-8B23-4FE28D44C42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99111679"/>
        <c:axId val="299113119"/>
      </c:barChart>
      <c:catAx>
        <c:axId val="299111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99113119"/>
        <c:crosses val="autoZero"/>
        <c:auto val="1"/>
        <c:lblAlgn val="ctr"/>
        <c:lblOffset val="100"/>
        <c:noMultiLvlLbl val="0"/>
      </c:catAx>
      <c:valAx>
        <c:axId val="29911311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99111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Skóre v teste</a:t>
            </a:r>
            <a:r>
              <a:rPr lang="sk-SK" sz="1600" b="1" baseline="0"/>
              <a:t> PISA: matematika</a:t>
            </a:r>
            <a:endParaRPr lang="sk-SK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matematika!$A$2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matematika!$B$1:$H$1</c:f>
              <c:strCache>
                <c:ptCount val="7"/>
                <c:pt idx="0">
                  <c:v>PISA 2003</c:v>
                </c:pt>
                <c:pt idx="1">
                  <c:v>PISA 2006</c:v>
                </c:pt>
                <c:pt idx="2">
                  <c:v>PISA 2009</c:v>
                </c:pt>
                <c:pt idx="3">
                  <c:v>PISA 2012</c:v>
                </c:pt>
                <c:pt idx="4">
                  <c:v>PISA 2015</c:v>
                </c:pt>
                <c:pt idx="5">
                  <c:v>PISA 2018</c:v>
                </c:pt>
                <c:pt idx="6">
                  <c:v>PISA 2022</c:v>
                </c:pt>
              </c:strCache>
            </c:strRef>
          </c:cat>
          <c:val>
            <c:numRef>
              <c:f>matematika!$B$2:$H$2</c:f>
              <c:numCache>
                <c:formatCode>General</c:formatCode>
                <c:ptCount val="7"/>
                <c:pt idx="0">
                  <c:v>490</c:v>
                </c:pt>
                <c:pt idx="1">
                  <c:v>495</c:v>
                </c:pt>
                <c:pt idx="2">
                  <c:v>495</c:v>
                </c:pt>
                <c:pt idx="3">
                  <c:v>518</c:v>
                </c:pt>
                <c:pt idx="4">
                  <c:v>504</c:v>
                </c:pt>
                <c:pt idx="5">
                  <c:v>516</c:v>
                </c:pt>
                <c:pt idx="6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C6-4544-86BC-CA47319A5D6D}"/>
            </c:ext>
          </c:extLst>
        </c:ser>
        <c:ser>
          <c:idx val="1"/>
          <c:order val="1"/>
          <c:tx>
            <c:strRef>
              <c:f>matematika!$A$3</c:f>
              <c:strCache>
                <c:ptCount val="1"/>
                <c:pt idx="0">
                  <c:v>Rakúsko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matematika!$B$1:$H$1</c:f>
              <c:strCache>
                <c:ptCount val="7"/>
                <c:pt idx="0">
                  <c:v>PISA 2003</c:v>
                </c:pt>
                <c:pt idx="1">
                  <c:v>PISA 2006</c:v>
                </c:pt>
                <c:pt idx="2">
                  <c:v>PISA 2009</c:v>
                </c:pt>
                <c:pt idx="3">
                  <c:v>PISA 2012</c:v>
                </c:pt>
                <c:pt idx="4">
                  <c:v>PISA 2015</c:v>
                </c:pt>
                <c:pt idx="5">
                  <c:v>PISA 2018</c:v>
                </c:pt>
                <c:pt idx="6">
                  <c:v>PISA 2022</c:v>
                </c:pt>
              </c:strCache>
            </c:strRef>
          </c:cat>
          <c:val>
            <c:numRef>
              <c:f>matematika!$B$3:$H$3</c:f>
              <c:numCache>
                <c:formatCode>General</c:formatCode>
                <c:ptCount val="7"/>
                <c:pt idx="0">
                  <c:v>506</c:v>
                </c:pt>
                <c:pt idx="1">
                  <c:v>505</c:v>
                </c:pt>
                <c:pt idx="3">
                  <c:v>506</c:v>
                </c:pt>
                <c:pt idx="4">
                  <c:v>497</c:v>
                </c:pt>
                <c:pt idx="5">
                  <c:v>499</c:v>
                </c:pt>
                <c:pt idx="6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9C6-4544-86BC-CA47319A5D6D}"/>
            </c:ext>
          </c:extLst>
        </c:ser>
        <c:ser>
          <c:idx val="2"/>
          <c:order val="2"/>
          <c:tx>
            <c:strRef>
              <c:f>matematika!$A$4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matematika!$B$1:$H$1</c:f>
              <c:strCache>
                <c:ptCount val="7"/>
                <c:pt idx="0">
                  <c:v>PISA 2003</c:v>
                </c:pt>
                <c:pt idx="1">
                  <c:v>PISA 2006</c:v>
                </c:pt>
                <c:pt idx="2">
                  <c:v>PISA 2009</c:v>
                </c:pt>
                <c:pt idx="3">
                  <c:v>PISA 2012</c:v>
                </c:pt>
                <c:pt idx="4">
                  <c:v>PISA 2015</c:v>
                </c:pt>
                <c:pt idx="5">
                  <c:v>PISA 2018</c:v>
                </c:pt>
                <c:pt idx="6">
                  <c:v>PISA 2022</c:v>
                </c:pt>
              </c:strCache>
            </c:strRef>
          </c:cat>
          <c:val>
            <c:numRef>
              <c:f>matematika!$B$4:$H$4</c:f>
              <c:numCache>
                <c:formatCode>General</c:formatCode>
                <c:ptCount val="7"/>
                <c:pt idx="0">
                  <c:v>516</c:v>
                </c:pt>
                <c:pt idx="1">
                  <c:v>510</c:v>
                </c:pt>
                <c:pt idx="2">
                  <c:v>493</c:v>
                </c:pt>
                <c:pt idx="3">
                  <c:v>499</c:v>
                </c:pt>
                <c:pt idx="4">
                  <c:v>492</c:v>
                </c:pt>
                <c:pt idx="5">
                  <c:v>499</c:v>
                </c:pt>
                <c:pt idx="6">
                  <c:v>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9C6-4544-86BC-CA47319A5D6D}"/>
            </c:ext>
          </c:extLst>
        </c:ser>
        <c:ser>
          <c:idx val="3"/>
          <c:order val="3"/>
          <c:tx>
            <c:strRef>
              <c:f>matematika!$A$5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matematika!$B$1:$H$1</c:f>
              <c:strCache>
                <c:ptCount val="7"/>
                <c:pt idx="0">
                  <c:v>PISA 2003</c:v>
                </c:pt>
                <c:pt idx="1">
                  <c:v>PISA 2006</c:v>
                </c:pt>
                <c:pt idx="2">
                  <c:v>PISA 2009</c:v>
                </c:pt>
                <c:pt idx="3">
                  <c:v>PISA 2012</c:v>
                </c:pt>
                <c:pt idx="4">
                  <c:v>PISA 2015</c:v>
                </c:pt>
                <c:pt idx="5">
                  <c:v>PISA 2018</c:v>
                </c:pt>
                <c:pt idx="6">
                  <c:v>PISA 2022</c:v>
                </c:pt>
              </c:strCache>
            </c:strRef>
          </c:cat>
          <c:val>
            <c:numRef>
              <c:f>matematika!$B$5:$H$5</c:f>
              <c:numCache>
                <c:formatCode>General</c:formatCode>
                <c:ptCount val="7"/>
                <c:pt idx="0">
                  <c:v>490</c:v>
                </c:pt>
                <c:pt idx="1">
                  <c:v>491</c:v>
                </c:pt>
                <c:pt idx="2">
                  <c:v>490</c:v>
                </c:pt>
                <c:pt idx="3">
                  <c:v>477</c:v>
                </c:pt>
                <c:pt idx="4">
                  <c:v>477</c:v>
                </c:pt>
                <c:pt idx="5">
                  <c:v>481</c:v>
                </c:pt>
                <c:pt idx="6">
                  <c:v>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9C6-4544-86BC-CA47319A5D6D}"/>
            </c:ext>
          </c:extLst>
        </c:ser>
        <c:ser>
          <c:idx val="4"/>
          <c:order val="4"/>
          <c:tx>
            <c:strRef>
              <c:f>matematika!$A$6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matematika!$B$1:$H$1</c:f>
              <c:strCache>
                <c:ptCount val="7"/>
                <c:pt idx="0">
                  <c:v>PISA 2003</c:v>
                </c:pt>
                <c:pt idx="1">
                  <c:v>PISA 2006</c:v>
                </c:pt>
                <c:pt idx="2">
                  <c:v>PISA 2009</c:v>
                </c:pt>
                <c:pt idx="3">
                  <c:v>PISA 2012</c:v>
                </c:pt>
                <c:pt idx="4">
                  <c:v>PISA 2015</c:v>
                </c:pt>
                <c:pt idx="5">
                  <c:v>PISA 2018</c:v>
                </c:pt>
                <c:pt idx="6">
                  <c:v>PISA 2022</c:v>
                </c:pt>
              </c:strCache>
            </c:strRef>
          </c:cat>
          <c:val>
            <c:numRef>
              <c:f>matematika!$B$6:$H$6</c:f>
              <c:numCache>
                <c:formatCode>General</c:formatCode>
                <c:ptCount val="7"/>
                <c:pt idx="0">
                  <c:v>498</c:v>
                </c:pt>
                <c:pt idx="1">
                  <c:v>492</c:v>
                </c:pt>
                <c:pt idx="2">
                  <c:v>497</c:v>
                </c:pt>
                <c:pt idx="3">
                  <c:v>482</c:v>
                </c:pt>
                <c:pt idx="4">
                  <c:v>475</c:v>
                </c:pt>
                <c:pt idx="5">
                  <c:v>486</c:v>
                </c:pt>
                <c:pt idx="6">
                  <c:v>464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9C6-4544-86BC-CA47319A5D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405903"/>
        <c:axId val="105406863"/>
      </c:lineChart>
      <c:catAx>
        <c:axId val="105405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5406863"/>
        <c:crosses val="autoZero"/>
        <c:auto val="1"/>
        <c:lblAlgn val="ctr"/>
        <c:lblOffset val="100"/>
        <c:noMultiLvlLbl val="0"/>
      </c:catAx>
      <c:valAx>
        <c:axId val="105406863"/>
        <c:scaling>
          <c:orientation val="minMax"/>
          <c:min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5405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15028069407986"/>
          <c:y val="0.50596842960375066"/>
          <c:w val="0.10790527486147565"/>
          <c:h val="0.31491390615957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Skóre v teste PISA: čítanie s porozumením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čítanie!$A$2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čítanie!$B$1:$I$1</c:f>
              <c:strCache>
                <c:ptCount val="8"/>
                <c:pt idx="0">
                  <c:v>PISA 2000</c:v>
                </c:pt>
                <c:pt idx="1">
                  <c:v>PISA 2003</c:v>
                </c:pt>
                <c:pt idx="2">
                  <c:v>PISA 2006</c:v>
                </c:pt>
                <c:pt idx="3">
                  <c:v>PISA 2009</c:v>
                </c:pt>
                <c:pt idx="4">
                  <c:v>PISA 2012</c:v>
                </c:pt>
                <c:pt idx="5">
                  <c:v>PISA 2015</c:v>
                </c:pt>
                <c:pt idx="6">
                  <c:v>PISA 2018</c:v>
                </c:pt>
                <c:pt idx="7">
                  <c:v>PISA 2022</c:v>
                </c:pt>
              </c:strCache>
            </c:strRef>
          </c:cat>
          <c:val>
            <c:numRef>
              <c:f>čítanie!$B$2:$I$2</c:f>
              <c:numCache>
                <c:formatCode>General</c:formatCode>
                <c:ptCount val="8"/>
                <c:pt idx="0">
                  <c:v>479</c:v>
                </c:pt>
                <c:pt idx="1">
                  <c:v>497</c:v>
                </c:pt>
                <c:pt idx="2">
                  <c:v>508</c:v>
                </c:pt>
                <c:pt idx="3">
                  <c:v>500</c:v>
                </c:pt>
                <c:pt idx="4">
                  <c:v>518</c:v>
                </c:pt>
                <c:pt idx="5">
                  <c:v>506</c:v>
                </c:pt>
                <c:pt idx="6">
                  <c:v>512</c:v>
                </c:pt>
                <c:pt idx="7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A0-4DEA-AB31-F7DFEC8B851D}"/>
            </c:ext>
          </c:extLst>
        </c:ser>
        <c:ser>
          <c:idx val="1"/>
          <c:order val="1"/>
          <c:tx>
            <c:strRef>
              <c:f>čítanie!$A$3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čítanie!$B$1:$I$1</c:f>
              <c:strCache>
                <c:ptCount val="8"/>
                <c:pt idx="0">
                  <c:v>PISA 2000</c:v>
                </c:pt>
                <c:pt idx="1">
                  <c:v>PISA 2003</c:v>
                </c:pt>
                <c:pt idx="2">
                  <c:v>PISA 2006</c:v>
                </c:pt>
                <c:pt idx="3">
                  <c:v>PISA 2009</c:v>
                </c:pt>
                <c:pt idx="4">
                  <c:v>PISA 2012</c:v>
                </c:pt>
                <c:pt idx="5">
                  <c:v>PISA 2015</c:v>
                </c:pt>
                <c:pt idx="6">
                  <c:v>PISA 2018</c:v>
                </c:pt>
                <c:pt idx="7">
                  <c:v>PISA 2022</c:v>
                </c:pt>
              </c:strCache>
            </c:strRef>
          </c:cat>
          <c:val>
            <c:numRef>
              <c:f>čítanie!$B$3:$I$3</c:f>
              <c:numCache>
                <c:formatCode>General</c:formatCode>
                <c:ptCount val="8"/>
                <c:pt idx="0">
                  <c:v>492</c:v>
                </c:pt>
                <c:pt idx="1">
                  <c:v>489</c:v>
                </c:pt>
                <c:pt idx="2">
                  <c:v>483</c:v>
                </c:pt>
                <c:pt idx="3">
                  <c:v>478</c:v>
                </c:pt>
                <c:pt idx="4">
                  <c:v>493</c:v>
                </c:pt>
                <c:pt idx="5">
                  <c:v>487</c:v>
                </c:pt>
                <c:pt idx="6">
                  <c:v>490</c:v>
                </c:pt>
                <c:pt idx="7">
                  <c:v>489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A0-4DEA-AB31-F7DFEC8B851D}"/>
            </c:ext>
          </c:extLst>
        </c:ser>
        <c:ser>
          <c:idx val="2"/>
          <c:order val="2"/>
          <c:tx>
            <c:strRef>
              <c:f>čítanie!$A$4</c:f>
              <c:strCache>
                <c:ptCount val="1"/>
                <c:pt idx="0">
                  <c:v>Rakúsko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čítanie!$B$1:$I$1</c:f>
              <c:strCache>
                <c:ptCount val="8"/>
                <c:pt idx="0">
                  <c:v>PISA 2000</c:v>
                </c:pt>
                <c:pt idx="1">
                  <c:v>PISA 2003</c:v>
                </c:pt>
                <c:pt idx="2">
                  <c:v>PISA 2006</c:v>
                </c:pt>
                <c:pt idx="3">
                  <c:v>PISA 2009</c:v>
                </c:pt>
                <c:pt idx="4">
                  <c:v>PISA 2012</c:v>
                </c:pt>
                <c:pt idx="5">
                  <c:v>PISA 2015</c:v>
                </c:pt>
                <c:pt idx="6">
                  <c:v>PISA 2018</c:v>
                </c:pt>
                <c:pt idx="7">
                  <c:v>PISA 2022</c:v>
                </c:pt>
              </c:strCache>
            </c:strRef>
          </c:cat>
          <c:val>
            <c:numRef>
              <c:f>čítanie!$B$4:$I$4</c:f>
              <c:numCache>
                <c:formatCode>General</c:formatCode>
                <c:ptCount val="8"/>
                <c:pt idx="0">
                  <c:v>492</c:v>
                </c:pt>
                <c:pt idx="1">
                  <c:v>491</c:v>
                </c:pt>
                <c:pt idx="2">
                  <c:v>490</c:v>
                </c:pt>
                <c:pt idx="4">
                  <c:v>490</c:v>
                </c:pt>
                <c:pt idx="5">
                  <c:v>485</c:v>
                </c:pt>
                <c:pt idx="6">
                  <c:v>484</c:v>
                </c:pt>
                <c:pt idx="7">
                  <c:v>480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EA0-4DEA-AB31-F7DFEC8B851D}"/>
            </c:ext>
          </c:extLst>
        </c:ser>
        <c:ser>
          <c:idx val="3"/>
          <c:order val="3"/>
          <c:tx>
            <c:strRef>
              <c:f>čítanie!$A$5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čítanie!$B$1:$I$1</c:f>
              <c:strCache>
                <c:ptCount val="8"/>
                <c:pt idx="0">
                  <c:v>PISA 2000</c:v>
                </c:pt>
                <c:pt idx="1">
                  <c:v>PISA 2003</c:v>
                </c:pt>
                <c:pt idx="2">
                  <c:v>PISA 2006</c:v>
                </c:pt>
                <c:pt idx="3">
                  <c:v>PISA 2009</c:v>
                </c:pt>
                <c:pt idx="4">
                  <c:v>PISA 2012</c:v>
                </c:pt>
                <c:pt idx="5">
                  <c:v>PISA 2015</c:v>
                </c:pt>
                <c:pt idx="6">
                  <c:v>PISA 2018</c:v>
                </c:pt>
                <c:pt idx="7">
                  <c:v>PISA 2022</c:v>
                </c:pt>
              </c:strCache>
            </c:strRef>
          </c:cat>
          <c:val>
            <c:numRef>
              <c:f>čítanie!$B$5:$I$5</c:f>
              <c:numCache>
                <c:formatCode>General</c:formatCode>
                <c:ptCount val="8"/>
                <c:pt idx="0">
                  <c:v>480</c:v>
                </c:pt>
                <c:pt idx="1">
                  <c:v>482</c:v>
                </c:pt>
                <c:pt idx="2">
                  <c:v>482</c:v>
                </c:pt>
                <c:pt idx="3">
                  <c:v>494</c:v>
                </c:pt>
                <c:pt idx="4">
                  <c:v>488</c:v>
                </c:pt>
                <c:pt idx="5">
                  <c:v>470</c:v>
                </c:pt>
                <c:pt idx="6">
                  <c:v>476</c:v>
                </c:pt>
                <c:pt idx="7">
                  <c:v>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A0-4DEA-AB31-F7DFEC8B851D}"/>
            </c:ext>
          </c:extLst>
        </c:ser>
        <c:ser>
          <c:idx val="4"/>
          <c:order val="4"/>
          <c:tx>
            <c:strRef>
              <c:f>čítanie!$A$6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čítanie!$B$1:$I$1</c:f>
              <c:strCache>
                <c:ptCount val="8"/>
                <c:pt idx="0">
                  <c:v>PISA 2000</c:v>
                </c:pt>
                <c:pt idx="1">
                  <c:v>PISA 2003</c:v>
                </c:pt>
                <c:pt idx="2">
                  <c:v>PISA 2006</c:v>
                </c:pt>
                <c:pt idx="3">
                  <c:v>PISA 2009</c:v>
                </c:pt>
                <c:pt idx="4">
                  <c:v>PISA 2012</c:v>
                </c:pt>
                <c:pt idx="5">
                  <c:v>PISA 2015</c:v>
                </c:pt>
                <c:pt idx="6">
                  <c:v>PISA 2018</c:v>
                </c:pt>
                <c:pt idx="7">
                  <c:v>PISA 2022</c:v>
                </c:pt>
              </c:strCache>
            </c:strRef>
          </c:cat>
          <c:val>
            <c:numRef>
              <c:f>čítanie!$B$6:$I$6</c:f>
              <c:numCache>
                <c:formatCode>General</c:formatCode>
                <c:ptCount val="8"/>
                <c:pt idx="1">
                  <c:v>469</c:v>
                </c:pt>
                <c:pt idx="2">
                  <c:v>466</c:v>
                </c:pt>
                <c:pt idx="3">
                  <c:v>477</c:v>
                </c:pt>
                <c:pt idx="4">
                  <c:v>463</c:v>
                </c:pt>
                <c:pt idx="5">
                  <c:v>453</c:v>
                </c:pt>
                <c:pt idx="6">
                  <c:v>458</c:v>
                </c:pt>
                <c:pt idx="7">
                  <c:v>447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EA0-4DEA-AB31-F7DFEC8B85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80390191"/>
        <c:axId val="380389231"/>
      </c:lineChart>
      <c:catAx>
        <c:axId val="38039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0389231"/>
        <c:crosses val="autoZero"/>
        <c:auto val="1"/>
        <c:lblAlgn val="ctr"/>
        <c:lblOffset val="100"/>
        <c:noMultiLvlLbl val="0"/>
      </c:catAx>
      <c:valAx>
        <c:axId val="380389231"/>
        <c:scaling>
          <c:orientation val="minMax"/>
          <c:min val="4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80390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15028069407986"/>
          <c:y val="0.388521572276747"/>
          <c:w val="0.10790527486147565"/>
          <c:h val="0.368307058992659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Skóre v teste </a:t>
            </a:r>
            <a:r>
              <a:rPr lang="sk-SK" sz="1600" b="1" baseline="0" dirty="0"/>
              <a:t>PISA: prírodné vedy</a:t>
            </a:r>
            <a:endParaRPr lang="sk-SK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veda!$A$2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8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85000"/>
                  </a:schemeClr>
                </a:solidFill>
              </a:ln>
              <a:effectLst/>
            </c:spPr>
          </c:marker>
          <c:cat>
            <c:strRef>
              <c:f>veda!$B$1:$G$1</c:f>
              <c:strCache>
                <c:ptCount val="6"/>
                <c:pt idx="0">
                  <c:v>PISA 2006</c:v>
                </c:pt>
                <c:pt idx="1">
                  <c:v>PISA 2009</c:v>
                </c:pt>
                <c:pt idx="2">
                  <c:v>PISA 2012</c:v>
                </c:pt>
                <c:pt idx="3">
                  <c:v>PISA 2015</c:v>
                </c:pt>
                <c:pt idx="4">
                  <c:v>PISA 2018</c:v>
                </c:pt>
                <c:pt idx="5">
                  <c:v>PISA 2022</c:v>
                </c:pt>
              </c:strCache>
            </c:strRef>
          </c:cat>
          <c:val>
            <c:numRef>
              <c:f>veda!$B$2:$G$2</c:f>
              <c:numCache>
                <c:formatCode>General</c:formatCode>
                <c:ptCount val="6"/>
                <c:pt idx="0">
                  <c:v>498</c:v>
                </c:pt>
                <c:pt idx="1">
                  <c:v>508</c:v>
                </c:pt>
                <c:pt idx="2">
                  <c:v>526</c:v>
                </c:pt>
                <c:pt idx="3">
                  <c:v>501</c:v>
                </c:pt>
                <c:pt idx="4">
                  <c:v>511</c:v>
                </c:pt>
                <c:pt idx="5">
                  <c:v>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F5B-46EE-8A5F-7CB5C1E6D5B9}"/>
            </c:ext>
          </c:extLst>
        </c:ser>
        <c:ser>
          <c:idx val="1"/>
          <c:order val="1"/>
          <c:tx>
            <c:strRef>
              <c:f>veda!$A$3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strRef>
              <c:f>veda!$B$1:$G$1</c:f>
              <c:strCache>
                <c:ptCount val="6"/>
                <c:pt idx="0">
                  <c:v>PISA 2006</c:v>
                </c:pt>
                <c:pt idx="1">
                  <c:v>PISA 2009</c:v>
                </c:pt>
                <c:pt idx="2">
                  <c:v>PISA 2012</c:v>
                </c:pt>
                <c:pt idx="3">
                  <c:v>PISA 2015</c:v>
                </c:pt>
                <c:pt idx="4">
                  <c:v>PISA 2018</c:v>
                </c:pt>
                <c:pt idx="5">
                  <c:v>PISA 2022</c:v>
                </c:pt>
              </c:strCache>
            </c:strRef>
          </c:cat>
          <c:val>
            <c:numRef>
              <c:f>veda!$B$3:$G$3</c:f>
              <c:numCache>
                <c:formatCode>General</c:formatCode>
                <c:ptCount val="6"/>
                <c:pt idx="0">
                  <c:v>513</c:v>
                </c:pt>
                <c:pt idx="1">
                  <c:v>500</c:v>
                </c:pt>
                <c:pt idx="2">
                  <c:v>508</c:v>
                </c:pt>
                <c:pt idx="3">
                  <c:v>493</c:v>
                </c:pt>
                <c:pt idx="4">
                  <c:v>497</c:v>
                </c:pt>
                <c:pt idx="5">
                  <c:v>498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F5B-46EE-8A5F-7CB5C1E6D5B9}"/>
            </c:ext>
          </c:extLst>
        </c:ser>
        <c:ser>
          <c:idx val="2"/>
          <c:order val="2"/>
          <c:tx>
            <c:strRef>
              <c:f>veda!$A$4</c:f>
              <c:strCache>
                <c:ptCount val="1"/>
                <c:pt idx="0">
                  <c:v>Rakúsko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veda!$B$1:$G$1</c:f>
              <c:strCache>
                <c:ptCount val="6"/>
                <c:pt idx="0">
                  <c:v>PISA 2006</c:v>
                </c:pt>
                <c:pt idx="1">
                  <c:v>PISA 2009</c:v>
                </c:pt>
                <c:pt idx="2">
                  <c:v>PISA 2012</c:v>
                </c:pt>
                <c:pt idx="3">
                  <c:v>PISA 2015</c:v>
                </c:pt>
                <c:pt idx="4">
                  <c:v>PISA 2018</c:v>
                </c:pt>
                <c:pt idx="5">
                  <c:v>PISA 2022</c:v>
                </c:pt>
              </c:strCache>
            </c:strRef>
          </c:cat>
          <c:val>
            <c:numRef>
              <c:f>veda!$B$4:$G$4</c:f>
              <c:numCache>
                <c:formatCode>General</c:formatCode>
                <c:ptCount val="6"/>
                <c:pt idx="0">
                  <c:v>511</c:v>
                </c:pt>
                <c:pt idx="2">
                  <c:v>506</c:v>
                </c:pt>
                <c:pt idx="3">
                  <c:v>495</c:v>
                </c:pt>
                <c:pt idx="4">
                  <c:v>490</c:v>
                </c:pt>
                <c:pt idx="5">
                  <c:v>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F5B-46EE-8A5F-7CB5C1E6D5B9}"/>
            </c:ext>
          </c:extLst>
        </c:ser>
        <c:ser>
          <c:idx val="3"/>
          <c:order val="3"/>
          <c:tx>
            <c:strRef>
              <c:f>veda!$A$5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veda!$B$1:$G$1</c:f>
              <c:strCache>
                <c:ptCount val="6"/>
                <c:pt idx="0">
                  <c:v>PISA 2006</c:v>
                </c:pt>
                <c:pt idx="1">
                  <c:v>PISA 2009</c:v>
                </c:pt>
                <c:pt idx="2">
                  <c:v>PISA 2012</c:v>
                </c:pt>
                <c:pt idx="3">
                  <c:v>PISA 2015</c:v>
                </c:pt>
                <c:pt idx="4">
                  <c:v>PISA 2018</c:v>
                </c:pt>
                <c:pt idx="5">
                  <c:v>PISA 2022</c:v>
                </c:pt>
              </c:strCache>
            </c:strRef>
          </c:cat>
          <c:val>
            <c:numRef>
              <c:f>veda!$B$5:$G$5</c:f>
              <c:numCache>
                <c:formatCode>General</c:formatCode>
                <c:ptCount val="6"/>
                <c:pt idx="0">
                  <c:v>504</c:v>
                </c:pt>
                <c:pt idx="1">
                  <c:v>503</c:v>
                </c:pt>
                <c:pt idx="2">
                  <c:v>494</c:v>
                </c:pt>
                <c:pt idx="3">
                  <c:v>477</c:v>
                </c:pt>
                <c:pt idx="4">
                  <c:v>481</c:v>
                </c:pt>
                <c:pt idx="5">
                  <c:v>486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F5B-46EE-8A5F-7CB5C1E6D5B9}"/>
            </c:ext>
          </c:extLst>
        </c:ser>
        <c:ser>
          <c:idx val="4"/>
          <c:order val="4"/>
          <c:tx>
            <c:strRef>
              <c:f>veda!$A$6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veda!$B$1:$G$1</c:f>
              <c:strCache>
                <c:ptCount val="6"/>
                <c:pt idx="0">
                  <c:v>PISA 2006</c:v>
                </c:pt>
                <c:pt idx="1">
                  <c:v>PISA 2009</c:v>
                </c:pt>
                <c:pt idx="2">
                  <c:v>PISA 2012</c:v>
                </c:pt>
                <c:pt idx="3">
                  <c:v>PISA 2015</c:v>
                </c:pt>
                <c:pt idx="4">
                  <c:v>PISA 2018</c:v>
                </c:pt>
                <c:pt idx="5">
                  <c:v>PISA 2022</c:v>
                </c:pt>
              </c:strCache>
            </c:strRef>
          </c:cat>
          <c:val>
            <c:numRef>
              <c:f>veda!$B$6:$G$6</c:f>
              <c:numCache>
                <c:formatCode>General</c:formatCode>
                <c:ptCount val="6"/>
                <c:pt idx="0">
                  <c:v>488</c:v>
                </c:pt>
                <c:pt idx="1">
                  <c:v>490</c:v>
                </c:pt>
                <c:pt idx="2">
                  <c:v>471</c:v>
                </c:pt>
                <c:pt idx="3">
                  <c:v>461</c:v>
                </c:pt>
                <c:pt idx="4">
                  <c:v>464</c:v>
                </c:pt>
                <c:pt idx="5">
                  <c:v>462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F5B-46EE-8A5F-7CB5C1E6D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322719"/>
        <c:axId val="299865407"/>
      </c:lineChart>
      <c:catAx>
        <c:axId val="261322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99865407"/>
        <c:crosses val="autoZero"/>
        <c:auto val="1"/>
        <c:lblAlgn val="ctr"/>
        <c:lblOffset val="100"/>
        <c:noMultiLvlLbl val="0"/>
      </c:catAx>
      <c:valAx>
        <c:axId val="299865407"/>
        <c:scaling>
          <c:orientation val="minMax"/>
          <c:min val="4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61322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8515028069407986"/>
          <c:y val="0.37110666291460709"/>
          <c:w val="0.10790527486147565"/>
          <c:h val="0.312216670825789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Verejné výdavky na terciárne vzdelávanie</a:t>
            </a:r>
          </a:p>
          <a:p>
            <a:pPr>
              <a:defRPr sz="1600" b="1"/>
            </a:pPr>
            <a:r>
              <a:rPr lang="sk-SK" sz="1600" b="1" dirty="0"/>
              <a:t>(% HDP)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tertiary!$AE$5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B82-45AA-ABD2-5894A2226B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tertiary!$AD$6:$AD$10</c:f>
              <c:strCache>
                <c:ptCount val="5"/>
                <c:pt idx="0">
                  <c:v>Maďarsko</c:v>
                </c:pt>
                <c:pt idx="1">
                  <c:v>Poľsko</c:v>
                </c:pt>
                <c:pt idx="2">
                  <c:v>Rakúsko</c:v>
                </c:pt>
                <c:pt idx="3">
                  <c:v>Česko</c:v>
                </c:pt>
                <c:pt idx="4">
                  <c:v>Slovensko</c:v>
                </c:pt>
              </c:strCache>
            </c:strRef>
          </c:cat>
          <c:val>
            <c:numRef>
              <c:f>tertiary!$AE$6:$AE$10</c:f>
              <c:numCache>
                <c:formatCode>#\ ##0.##########</c:formatCode>
                <c:ptCount val="5"/>
                <c:pt idx="0">
                  <c:v>2.1</c:v>
                </c:pt>
                <c:pt idx="1">
                  <c:v>1.2</c:v>
                </c:pt>
                <c:pt idx="2">
                  <c:v>0.8</c:v>
                </c:pt>
                <c:pt idx="3">
                  <c:v>0.7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B82-45AA-ABD2-5894A2226B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218437743"/>
        <c:axId val="1218438703"/>
      </c:barChart>
      <c:catAx>
        <c:axId val="12184377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18438703"/>
        <c:crosses val="autoZero"/>
        <c:auto val="1"/>
        <c:lblAlgn val="ctr"/>
        <c:lblOffset val="100"/>
        <c:noMultiLvlLbl val="0"/>
      </c:catAx>
      <c:valAx>
        <c:axId val="1218438703"/>
        <c:scaling>
          <c:orientation val="minMax"/>
        </c:scaling>
        <c:delete val="1"/>
        <c:axPos val="l"/>
        <c:numFmt formatCode="#\ ##0.##########" sourceLinked="1"/>
        <c:majorTickMark val="none"/>
        <c:minorTickMark val="none"/>
        <c:tickLblPos val="nextTo"/>
        <c:crossAx val="121843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Verejné výdavky na terciárne vzdelávanie na 1 študenta VŠ</a:t>
            </a:r>
          </a:p>
          <a:p>
            <a:pPr>
              <a:defRPr sz="1600" b="1"/>
            </a:pPr>
            <a:r>
              <a:rPr lang="sk-SK" sz="1600" b="1" dirty="0"/>
              <a:t>(eur)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'prepočet na študenta Eurostat'!$L$1</c:f>
              <c:strCache>
                <c:ptCount val="1"/>
                <c:pt idx="0">
                  <c:v>výdavky / študent Eurostat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FC-40E3-82F2-079F7F78CB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'prepočet na študenta Eurostat'!$K$2:$K$6</c:f>
              <c:strCache>
                <c:ptCount val="5"/>
                <c:pt idx="0">
                  <c:v>Maďarsko</c:v>
                </c:pt>
                <c:pt idx="1">
                  <c:v>Rakúsko</c:v>
                </c:pt>
                <c:pt idx="2">
                  <c:v>Česko</c:v>
                </c:pt>
                <c:pt idx="3">
                  <c:v>Poľsko</c:v>
                </c:pt>
                <c:pt idx="4">
                  <c:v>Slovensko</c:v>
                </c:pt>
              </c:strCache>
            </c:strRef>
          </c:cat>
          <c:val>
            <c:numRef>
              <c:f>'prepočet na študenta Eurostat'!$L$2:$L$6</c:f>
              <c:numCache>
                <c:formatCode>#,##0</c:formatCode>
                <c:ptCount val="5"/>
                <c:pt idx="0">
                  <c:v>13388.384544511526</c:v>
                </c:pt>
                <c:pt idx="1">
                  <c:v>9660</c:v>
                </c:pt>
                <c:pt idx="2">
                  <c:v>7260.5972448853554</c:v>
                </c:pt>
                <c:pt idx="3">
                  <c:v>7246.370382267909</c:v>
                </c:pt>
                <c:pt idx="4">
                  <c:v>5396.5659500290531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FC-40E3-82F2-079F7F78CB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58847744"/>
        <c:axId val="1458847264"/>
      </c:barChart>
      <c:catAx>
        <c:axId val="145884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458847264"/>
        <c:crosses val="autoZero"/>
        <c:auto val="1"/>
        <c:lblAlgn val="ctr"/>
        <c:lblOffset val="100"/>
        <c:noMultiLvlLbl val="0"/>
      </c:catAx>
      <c:valAx>
        <c:axId val="1458847264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458847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Odhadovaná</a:t>
            </a:r>
            <a:r>
              <a:rPr lang="sk-SK" sz="1600" b="1" baseline="0"/>
              <a:t> č</a:t>
            </a:r>
            <a:r>
              <a:rPr lang="sk-SK" sz="1600" b="1"/>
              <a:t>istá miera náhrady starobných dôchodkov,</a:t>
            </a:r>
            <a:r>
              <a:rPr lang="sk-SK" sz="1600" b="1" baseline="0"/>
              <a:t> 2024</a:t>
            </a:r>
            <a:r>
              <a:rPr lang="sk-SK" sz="1600" b="1"/>
              <a:t> - muži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muži!$Y$1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89D-4AFB-8755-9CE6E381C1A1}"/>
              </c:ext>
            </c:extLst>
          </c:dPt>
          <c:dLbls>
            <c:dLbl>
              <c:idx val="0"/>
              <c:layout>
                <c:manualLayout>
                  <c:x val="0.2058992094073347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89D-4AFB-8755-9CE6E381C1A1}"/>
                </c:ext>
              </c:extLst>
            </c:dLbl>
            <c:dLbl>
              <c:idx val="1"/>
              <c:layout>
                <c:manualLayout>
                  <c:x val="0.28909572473653566"/>
                  <c:y val="-1.2206820903624662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9D-4AFB-8755-9CE6E381C1A1}"/>
                </c:ext>
              </c:extLst>
            </c:dLbl>
            <c:dLbl>
              <c:idx val="2"/>
              <c:layout>
                <c:manualLayout>
                  <c:x val="0.3819778234242458"/>
                  <c:y val="-3.3290909600680219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89D-4AFB-8755-9CE6E381C1A1}"/>
                </c:ext>
              </c:extLst>
            </c:dLbl>
            <c:dLbl>
              <c:idx val="3"/>
              <c:layout>
                <c:manualLayout>
                  <c:x val="0.42153438700597207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89D-4AFB-8755-9CE6E381C1A1}"/>
                </c:ext>
              </c:extLst>
            </c:dLbl>
            <c:dLbl>
              <c:idx val="4"/>
              <c:layout>
                <c:manualLayout>
                  <c:x val="0.52383839248354824"/>
                  <c:y val="-2.675391381385100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90,6%%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89D-4AFB-8755-9CE6E381C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muži!$X$2:$X$6</c:f>
              <c:strCache>
                <c:ptCount val="5"/>
                <c:pt idx="0">
                  <c:v>Poľsko</c:v>
                </c:pt>
                <c:pt idx="1">
                  <c:v>Česko</c:v>
                </c:pt>
                <c:pt idx="2">
                  <c:v>Maďarsko</c:v>
                </c:pt>
                <c:pt idx="3">
                  <c:v>Rakúsko</c:v>
                </c:pt>
                <c:pt idx="4">
                  <c:v>Slovensko</c:v>
                </c:pt>
              </c:strCache>
            </c:strRef>
          </c:cat>
          <c:val>
            <c:numRef>
              <c:f>muži!$Y$2:$Y$6</c:f>
              <c:numCache>
                <c:formatCode>0.0%</c:formatCode>
                <c:ptCount val="5"/>
                <c:pt idx="0">
                  <c:v>0.40300000000000002</c:v>
                </c:pt>
                <c:pt idx="1">
                  <c:v>0.58899999999999997</c:v>
                </c:pt>
                <c:pt idx="2">
                  <c:v>0.78800000000000003</c:v>
                </c:pt>
                <c:pt idx="3">
                  <c:v>0.874</c:v>
                </c:pt>
                <c:pt idx="4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89D-4AFB-8755-9CE6E381C1A1}"/>
            </c:ext>
          </c:extLst>
        </c:ser>
        <c:ser>
          <c:idx val="1"/>
          <c:order val="1"/>
          <c:tx>
            <c:strRef>
              <c:f>muži!$Z$1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4F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89D-4AFB-8755-9CE6E381C1A1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>
                        <a:solidFill>
                          <a:schemeClr val="tx1"/>
                        </a:solidFill>
                      </a:rPr>
                      <a:t>+</a:t>
                    </a:r>
                    <a:fld id="{74C7F9C6-17B9-407B-AC08-91AE62D35BF6}" type="VALUE">
                      <a:rPr lang="en-US" b="0">
                        <a:solidFill>
                          <a:schemeClr val="tx1"/>
                        </a:solidFill>
                      </a:rPr>
                      <a:pPr>
                        <a:defRPr sz="1600"/>
                      </a:pPr>
                      <a:t>[HODNOTA]</a:t>
                    </a:fld>
                    <a:endParaRPr lang="en-US" b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89D-4AFB-8755-9CE6E381C1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muži!$X$2:$X$6</c:f>
              <c:strCache>
                <c:ptCount val="5"/>
                <c:pt idx="0">
                  <c:v>Poľsko</c:v>
                </c:pt>
                <c:pt idx="1">
                  <c:v>Česko</c:v>
                </c:pt>
                <c:pt idx="2">
                  <c:v>Maďarsko</c:v>
                </c:pt>
                <c:pt idx="3">
                  <c:v>Rakúsko</c:v>
                </c:pt>
                <c:pt idx="4">
                  <c:v>Slovensko</c:v>
                </c:pt>
              </c:strCache>
            </c:strRef>
          </c:cat>
          <c:val>
            <c:numRef>
              <c:f>muži!$Z$2:$Z$6</c:f>
              <c:numCache>
                <c:formatCode>General</c:formatCode>
                <c:ptCount val="5"/>
                <c:pt idx="4" formatCode="0.0%">
                  <c:v>0.18100000000000005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89D-4AFB-8755-9CE6E381C1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834868463"/>
        <c:axId val="1834869423"/>
      </c:barChart>
      <c:catAx>
        <c:axId val="1834868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34869423"/>
        <c:crosses val="autoZero"/>
        <c:auto val="1"/>
        <c:lblAlgn val="ctr"/>
        <c:lblOffset val="100"/>
        <c:noMultiLvlLbl val="0"/>
      </c:catAx>
      <c:valAx>
        <c:axId val="1834869423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834868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Odhadovaná čistá miera náhrady starobných dôchodkov, 2024 - ženy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ženy!$Z$1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DDC-423A-AAFF-68C913B4B548}"/>
              </c:ext>
            </c:extLst>
          </c:dPt>
          <c:dLbls>
            <c:dLbl>
              <c:idx val="0"/>
              <c:layout>
                <c:manualLayout>
                  <c:x val="0.1741704837818040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DDC-423A-AAFF-68C913B4B548}"/>
                </c:ext>
              </c:extLst>
            </c:dLbl>
            <c:dLbl>
              <c:idx val="1"/>
              <c:layout>
                <c:manualLayout>
                  <c:x val="0.28889556627798635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DDC-423A-AAFF-68C913B4B548}"/>
                </c:ext>
              </c:extLst>
            </c:dLbl>
            <c:dLbl>
              <c:idx val="2"/>
              <c:layout>
                <c:manualLayout>
                  <c:x val="0.361588021605994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DDC-423A-AAFF-68C913B4B548}"/>
                </c:ext>
              </c:extLst>
            </c:dLbl>
            <c:dLbl>
              <c:idx val="3"/>
              <c:layout>
                <c:manualLayout>
                  <c:x val="0.41953022176575755"/>
                  <c:y val="3.354370540739369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DDC-423A-AAFF-68C913B4B548}"/>
                </c:ext>
              </c:extLst>
            </c:dLbl>
            <c:dLbl>
              <c:idx val="4"/>
              <c:layout>
                <c:manualLayout>
                  <c:x val="0.51760717410323687"/>
                  <c:y val="-2.6753913813851007E-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90,6%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DC-423A-AAFF-68C913B4B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ženy!$Y$2:$Y$6</c:f>
              <c:strCache>
                <c:ptCount val="5"/>
                <c:pt idx="0">
                  <c:v>Poľsko</c:v>
                </c:pt>
                <c:pt idx="1">
                  <c:v>Česko</c:v>
                </c:pt>
                <c:pt idx="2">
                  <c:v>Maďarsko</c:v>
                </c:pt>
                <c:pt idx="3">
                  <c:v>Rakúsko</c:v>
                </c:pt>
                <c:pt idx="4">
                  <c:v>Slovensko</c:v>
                </c:pt>
              </c:strCache>
            </c:strRef>
          </c:cat>
          <c:val>
            <c:numRef>
              <c:f>ženy!$Z$2:$Z$6</c:f>
              <c:numCache>
                <c:formatCode>0.0%</c:formatCode>
                <c:ptCount val="5"/>
                <c:pt idx="0">
                  <c:v>0.315</c:v>
                </c:pt>
                <c:pt idx="1">
                  <c:v>0.58899999999999997</c:v>
                </c:pt>
                <c:pt idx="2">
                  <c:v>0.73699999999999999</c:v>
                </c:pt>
                <c:pt idx="3">
                  <c:v>0.874</c:v>
                </c:pt>
                <c:pt idx="4">
                  <c:v>0.72499999999999998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DDC-423A-AAFF-68C913B4B548}"/>
            </c:ext>
          </c:extLst>
        </c:ser>
        <c:ser>
          <c:idx val="1"/>
          <c:order val="1"/>
          <c:tx>
            <c:strRef>
              <c:f>ženy!$AA$1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4F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DDC-423A-AAFF-68C913B4B548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+18,1%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DC-423A-AAFF-68C913B4B5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ženy!$Y$2:$Y$6</c:f>
              <c:strCache>
                <c:ptCount val="5"/>
                <c:pt idx="0">
                  <c:v>Poľsko</c:v>
                </c:pt>
                <c:pt idx="1">
                  <c:v>Česko</c:v>
                </c:pt>
                <c:pt idx="2">
                  <c:v>Maďarsko</c:v>
                </c:pt>
                <c:pt idx="3">
                  <c:v>Rakúsko</c:v>
                </c:pt>
                <c:pt idx="4">
                  <c:v>Slovensko</c:v>
                </c:pt>
              </c:strCache>
            </c:strRef>
          </c:cat>
          <c:val>
            <c:numRef>
              <c:f>ženy!$AA$2:$AA$6</c:f>
              <c:numCache>
                <c:formatCode>General</c:formatCode>
                <c:ptCount val="5"/>
                <c:pt idx="4" formatCode="0.00%">
                  <c:v>0.18100000000000005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DC-423A-AAFF-68C913B4B5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07918927"/>
        <c:axId val="1307921327"/>
      </c:barChart>
      <c:catAx>
        <c:axId val="130791892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07921327"/>
        <c:crosses val="autoZero"/>
        <c:auto val="1"/>
        <c:lblAlgn val="ctr"/>
        <c:lblOffset val="100"/>
        <c:noMultiLvlLbl val="0"/>
      </c:catAx>
      <c:valAx>
        <c:axId val="1307921327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3079189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1500" b="1" dirty="0"/>
              <a:t>Priemerný čistý mesačný dôchodok po zápočte trinástych a rodičovských dôchodkov</a:t>
            </a:r>
          </a:p>
          <a:p>
            <a:pPr>
              <a:defRPr sz="1600" b="1"/>
            </a:pPr>
            <a:r>
              <a:rPr lang="sk-SK" sz="1500" b="1" dirty="0"/>
              <a:t>(eur)</a:t>
            </a:r>
            <a:endParaRPr lang="en-US" sz="15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'priemerny starobny'!$V$48</c:f>
              <c:strCache>
                <c:ptCount val="1"/>
                <c:pt idx="0">
                  <c:v>dôchodok (eur)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4CA-467C-A687-78319B9814DC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'priemerny starobny'!$U$49:$U$53</c:f>
              <c:strCache>
                <c:ptCount val="5"/>
                <c:pt idx="0">
                  <c:v>Rakúsko</c:v>
                </c:pt>
                <c:pt idx="1">
                  <c:v>Česko</c:v>
                </c:pt>
                <c:pt idx="2">
                  <c:v>Poľsko</c:v>
                </c:pt>
                <c:pt idx="3">
                  <c:v>Slovensko</c:v>
                </c:pt>
                <c:pt idx="4">
                  <c:v>Maďarsko</c:v>
                </c:pt>
              </c:strCache>
            </c:strRef>
          </c:cat>
          <c:val>
            <c:numRef>
              <c:f>'priemerny starobny'!$V$49:$V$53</c:f>
              <c:numCache>
                <c:formatCode>#,##0.00</c:formatCode>
                <c:ptCount val="5"/>
                <c:pt idx="0">
                  <c:v>1517.92</c:v>
                </c:pt>
                <c:pt idx="1">
                  <c:v>848.63</c:v>
                </c:pt>
                <c:pt idx="2">
                  <c:v>792.34</c:v>
                </c:pt>
                <c:pt idx="3">
                  <c:v>757.13</c:v>
                </c:pt>
                <c:pt idx="4">
                  <c:v>627.89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4CA-467C-A687-78319B9814D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330946831"/>
        <c:axId val="330956911"/>
      </c:barChart>
      <c:catAx>
        <c:axId val="33094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330956911"/>
        <c:crosses val="autoZero"/>
        <c:auto val="1"/>
        <c:lblAlgn val="ctr"/>
        <c:lblOffset val="100"/>
        <c:noMultiLvlLbl val="0"/>
      </c:catAx>
      <c:valAx>
        <c:axId val="330956911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33094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sk-SK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Verejné výdavky na starobné dôchodky</a:t>
            </a:r>
          </a:p>
          <a:p>
            <a:pPr>
              <a:defRPr sz="1600" b="1"/>
            </a:pPr>
            <a:r>
              <a:rPr lang="sk-SK" sz="1600" b="1" dirty="0"/>
              <a:t>(% HDP)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'old age'!$A$42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'old age'!$B$41:$K$41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'old age'!$B$42:$K$42</c:f>
              <c:numCache>
                <c:formatCode>#\ ##0.0</c:formatCode>
                <c:ptCount val="10"/>
                <c:pt idx="0" formatCode="#\ ##0.##########">
                  <c:v>7.1</c:v>
                </c:pt>
                <c:pt idx="1">
                  <c:v>7</c:v>
                </c:pt>
                <c:pt idx="2" formatCode="#\ ##0.##########">
                  <c:v>7.3</c:v>
                </c:pt>
                <c:pt idx="3" formatCode="#\ ##0.##########">
                  <c:v>7.4</c:v>
                </c:pt>
                <c:pt idx="4" formatCode="#\ ##0.##########">
                  <c:v>7.1</c:v>
                </c:pt>
                <c:pt idx="5" formatCode="#\ ##0.##########">
                  <c:v>7.3</c:v>
                </c:pt>
                <c:pt idx="6">
                  <c:v>8</c:v>
                </c:pt>
                <c:pt idx="7">
                  <c:v>8</c:v>
                </c:pt>
                <c:pt idx="8" formatCode="#\ ##0.##########">
                  <c:v>7.8</c:v>
                </c:pt>
                <c:pt idx="9" formatCode="#\ ##0.##########">
                  <c:v>8.9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90-4868-BC28-17279CA2E29E}"/>
            </c:ext>
          </c:extLst>
        </c:ser>
        <c:ser>
          <c:idx val="1"/>
          <c:order val="1"/>
          <c:tx>
            <c:strRef>
              <c:f>'old age'!$A$43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'old age'!$B$41:$K$41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'old age'!$B$43:$K$43</c:f>
              <c:numCache>
                <c:formatCode>#\ ##0.##########</c:formatCode>
                <c:ptCount val="10"/>
                <c:pt idx="0">
                  <c:v>7.7</c:v>
                </c:pt>
                <c:pt idx="1">
                  <c:v>7.5</c:v>
                </c:pt>
                <c:pt idx="2">
                  <c:v>7.3</c:v>
                </c:pt>
                <c:pt idx="3">
                  <c:v>7.1</c:v>
                </c:pt>
                <c:pt idx="4">
                  <c:v>7.1</c:v>
                </c:pt>
                <c:pt idx="5">
                  <c:v>7.2</c:v>
                </c:pt>
                <c:pt idx="6" formatCode="#\ ##0.0">
                  <c:v>8</c:v>
                </c:pt>
                <c:pt idx="7">
                  <c:v>7.7</c:v>
                </c:pt>
                <c:pt idx="8">
                  <c:v>7.6</c:v>
                </c:pt>
                <c:pt idx="9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790-4868-BC28-17279CA2E2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0788096"/>
        <c:axId val="1930774656"/>
      </c:lineChart>
      <c:catAx>
        <c:axId val="1930788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0774656"/>
        <c:crosses val="autoZero"/>
        <c:auto val="1"/>
        <c:lblAlgn val="ctr"/>
        <c:lblOffset val="100"/>
        <c:noMultiLvlLbl val="0"/>
      </c:catAx>
      <c:valAx>
        <c:axId val="1930774656"/>
        <c:scaling>
          <c:orientation val="minMax"/>
          <c:min val="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0788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96518664333611"/>
          <c:y val="0.23777467465926166"/>
          <c:w val="0.12053359215514728"/>
          <c:h val="0.242535613594490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Daňovo-odvodové zaťaženie ceny práce pri priemernej mzde, 2024</a:t>
            </a:r>
          </a:p>
          <a:p>
            <a:pPr>
              <a:defRPr sz="1600" b="1"/>
            </a:pPr>
            <a:r>
              <a:rPr lang="sk-SK" sz="1600" b="1" dirty="0"/>
              <a:t>(%)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tax wedge 2024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5-4501-8B96-8D099B1E0CF9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95-4501-8B96-8D099B1E0CF9}"/>
              </c:ext>
            </c:extLst>
          </c:dPt>
          <c:dPt>
            <c:idx val="1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95-4501-8B96-8D099B1E0CF9}"/>
              </c:ext>
            </c:extLst>
          </c:dPt>
          <c:dPt>
            <c:idx val="1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95-4501-8B96-8D099B1E0CF9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095-4501-8B96-8D099B1E0CF9}"/>
              </c:ext>
            </c:extLst>
          </c:dPt>
          <c:dPt>
            <c:idx val="2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095-4501-8B96-8D099B1E0CF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Hoja1!$A$2:$A$39</c:f>
              <c:strCache>
                <c:ptCount val="38"/>
                <c:pt idx="0">
                  <c:v>Belgicko</c:v>
                </c:pt>
                <c:pt idx="1">
                  <c:v>Nemecko</c:v>
                </c:pt>
                <c:pt idx="2">
                  <c:v>Francúzsko</c:v>
                </c:pt>
                <c:pt idx="3">
                  <c:v>Taliansko</c:v>
                </c:pt>
                <c:pt idx="4">
                  <c:v>Rakúsko</c:v>
                </c:pt>
                <c:pt idx="5">
                  <c:v>Slovinsko</c:v>
                </c:pt>
                <c:pt idx="6">
                  <c:v>Slovensko</c:v>
                </c:pt>
                <c:pt idx="7">
                  <c:v>Fínsko</c:v>
                </c:pt>
                <c:pt idx="8">
                  <c:v>Lotyšsko</c:v>
                </c:pt>
                <c:pt idx="9">
                  <c:v>Švédsko</c:v>
                </c:pt>
                <c:pt idx="10">
                  <c:v>Maďarsko</c:v>
                </c:pt>
                <c:pt idx="11">
                  <c:v>Česko</c:v>
                </c:pt>
                <c:pt idx="12">
                  <c:v>Španielsko</c:v>
                </c:pt>
                <c:pt idx="13">
                  <c:v>Estónsko</c:v>
                </c:pt>
                <c:pt idx="14">
                  <c:v>Luxembursko</c:v>
                </c:pt>
                <c:pt idx="15">
                  <c:v>Portugalsko</c:v>
                </c:pt>
                <c:pt idx="16">
                  <c:v>Litva</c:v>
                </c:pt>
                <c:pt idx="17">
                  <c:v>Grécko</c:v>
                </c:pt>
                <c:pt idx="18">
                  <c:v>Turecko</c:v>
                </c:pt>
                <c:pt idx="19">
                  <c:v>Nórsko</c:v>
                </c:pt>
                <c:pt idx="20">
                  <c:v>Dánsko</c:v>
                </c:pt>
                <c:pt idx="21">
                  <c:v>Írsko</c:v>
                </c:pt>
                <c:pt idx="22">
                  <c:v>Holandsko</c:v>
                </c:pt>
                <c:pt idx="23">
                  <c:v>Priemer OECD</c:v>
                </c:pt>
                <c:pt idx="24">
                  <c:v>Poľsko</c:v>
                </c:pt>
                <c:pt idx="25">
                  <c:v>Japonsko</c:v>
                </c:pt>
                <c:pt idx="26">
                  <c:v>Kanada</c:v>
                </c:pt>
                <c:pt idx="27">
                  <c:v>Island</c:v>
                </c:pt>
                <c:pt idx="28">
                  <c:v>USA</c:v>
                </c:pt>
                <c:pt idx="29">
                  <c:v>Austrália</c:v>
                </c:pt>
                <c:pt idx="30">
                  <c:v>Kostarika</c:v>
                </c:pt>
                <c:pt idx="31">
                  <c:v>Veľká Británia</c:v>
                </c:pt>
                <c:pt idx="32">
                  <c:v>Južná Kórea</c:v>
                </c:pt>
                <c:pt idx="33">
                  <c:v>Izrael</c:v>
                </c:pt>
                <c:pt idx="34">
                  <c:v>Švajčiarsko</c:v>
                </c:pt>
                <c:pt idx="35">
                  <c:v>Mexiko</c:v>
                </c:pt>
                <c:pt idx="36">
                  <c:v>Nový Zéland</c:v>
                </c:pt>
                <c:pt idx="37">
                  <c:v>Kolumbia</c:v>
                </c:pt>
              </c:strCache>
            </c:strRef>
          </c:cat>
          <c:val>
            <c:numRef>
              <c:f>Hoja1!$B$2:$B$39</c:f>
              <c:numCache>
                <c:formatCode>0.0%</c:formatCode>
                <c:ptCount val="38"/>
                <c:pt idx="0">
                  <c:v>0.52400000000000002</c:v>
                </c:pt>
                <c:pt idx="1">
                  <c:v>0.47899999999999998</c:v>
                </c:pt>
                <c:pt idx="2">
                  <c:v>0.47199999999999998</c:v>
                </c:pt>
                <c:pt idx="3">
                  <c:v>0.47099999999999997</c:v>
                </c:pt>
                <c:pt idx="4">
                  <c:v>0.47</c:v>
                </c:pt>
                <c:pt idx="5">
                  <c:v>0.44600000000000001</c:v>
                </c:pt>
                <c:pt idx="6">
                  <c:v>0.42599999999999999</c:v>
                </c:pt>
                <c:pt idx="7">
                  <c:v>0.41899999999999998</c:v>
                </c:pt>
                <c:pt idx="8">
                  <c:v>0.41699999999999998</c:v>
                </c:pt>
                <c:pt idx="9">
                  <c:v>0.41499999999999998</c:v>
                </c:pt>
                <c:pt idx="10">
                  <c:v>0.41199999999999998</c:v>
                </c:pt>
                <c:pt idx="11">
                  <c:v>0.40899999999999997</c:v>
                </c:pt>
                <c:pt idx="12">
                  <c:v>0.40600000000000003</c:v>
                </c:pt>
                <c:pt idx="13">
                  <c:v>0.40600000000000003</c:v>
                </c:pt>
                <c:pt idx="14">
                  <c:v>0.40300000000000002</c:v>
                </c:pt>
                <c:pt idx="15">
                  <c:v>0.39400000000000002</c:v>
                </c:pt>
                <c:pt idx="16">
                  <c:v>0.39300000000000002</c:v>
                </c:pt>
                <c:pt idx="17">
                  <c:v>0.39900000000000002</c:v>
                </c:pt>
                <c:pt idx="18">
                  <c:v>0.39</c:v>
                </c:pt>
                <c:pt idx="19">
                  <c:v>0.36399999999999999</c:v>
                </c:pt>
                <c:pt idx="20">
                  <c:v>0.36099999999999999</c:v>
                </c:pt>
                <c:pt idx="21">
                  <c:v>0.35199999999999998</c:v>
                </c:pt>
                <c:pt idx="22">
                  <c:v>0.35099999999999998</c:v>
                </c:pt>
                <c:pt idx="23">
                  <c:v>0.34899999999999998</c:v>
                </c:pt>
                <c:pt idx="24">
                  <c:v>0.34699999999999998</c:v>
                </c:pt>
                <c:pt idx="25">
                  <c:v>0.32600000000000001</c:v>
                </c:pt>
                <c:pt idx="26">
                  <c:v>0.32</c:v>
                </c:pt>
                <c:pt idx="27">
                  <c:v>0.316</c:v>
                </c:pt>
                <c:pt idx="28">
                  <c:v>0.30099999999999999</c:v>
                </c:pt>
                <c:pt idx="29">
                  <c:v>0.29599999999999999</c:v>
                </c:pt>
                <c:pt idx="30">
                  <c:v>0.29499999999999998</c:v>
                </c:pt>
                <c:pt idx="31">
                  <c:v>0.29399999999999998</c:v>
                </c:pt>
                <c:pt idx="32">
                  <c:v>0.247</c:v>
                </c:pt>
                <c:pt idx="33">
                  <c:v>0.23899999999999999</c:v>
                </c:pt>
                <c:pt idx="34">
                  <c:v>0.22900000000000001</c:v>
                </c:pt>
                <c:pt idx="35">
                  <c:v>0.20899999999999999</c:v>
                </c:pt>
                <c:pt idx="36">
                  <c:v>0.20799999999999999</c:v>
                </c:pt>
                <c:pt idx="37">
                  <c:v>7.1999999999999995E-2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095-4501-8B96-8D099B1E0CF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48698464"/>
        <c:axId val="1086175104"/>
      </c:barChart>
      <c:catAx>
        <c:axId val="104869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86175104"/>
        <c:crosses val="autoZero"/>
        <c:auto val="1"/>
        <c:lblAlgn val="ctr"/>
        <c:lblOffset val="100"/>
        <c:noMultiLvlLbl val="0"/>
      </c:catAx>
      <c:valAx>
        <c:axId val="108617510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48698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Priemerný starobný dôchodok v ČR a SR</a:t>
            </a:r>
          </a:p>
          <a:p>
            <a:pPr>
              <a:defRPr sz="1600" b="1"/>
            </a:pPr>
            <a:r>
              <a:rPr lang="sk-SK" sz="1600" b="1" dirty="0"/>
              <a:t>po započítaní 13. dôchodku a rodičovského dôchodku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'priemerny starobny'!$A$40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numRef>
              <c:f>'priemerny starobny'!$C$39:$P$39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'priemerny starobny'!$C$40:$P$40</c:f>
              <c:numCache>
                <c:formatCode>#,##0.00</c:formatCode>
                <c:ptCount val="14"/>
                <c:pt idx="1">
                  <c:v>406.30594024693414</c:v>
                </c:pt>
                <c:pt idx="2">
                  <c:v>412.59093612545564</c:v>
                </c:pt>
                <c:pt idx="3">
                  <c:v>416.14864538538347</c:v>
                </c:pt>
                <c:pt idx="4">
                  <c:v>425.7486364070765</c:v>
                </c:pt>
                <c:pt idx="5">
                  <c:v>429.74511742383868</c:v>
                </c:pt>
                <c:pt idx="6">
                  <c:v>443.88308064601574</c:v>
                </c:pt>
                <c:pt idx="7">
                  <c:v>464.53301127214172</c:v>
                </c:pt>
                <c:pt idx="8">
                  <c:v>504.26731078904993</c:v>
                </c:pt>
                <c:pt idx="9">
                  <c:v>541.56792729128495</c:v>
                </c:pt>
                <c:pt idx="10">
                  <c:v>574.75975657873244</c:v>
                </c:pt>
                <c:pt idx="11">
                  <c:v>672.21606400395353</c:v>
                </c:pt>
                <c:pt idx="12">
                  <c:v>751.40847860180168</c:v>
                </c:pt>
                <c:pt idx="13">
                  <c:v>848.63123993558781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C4-4F9D-B34E-FF939F5A62D4}"/>
            </c:ext>
          </c:extLst>
        </c:ser>
        <c:ser>
          <c:idx val="1"/>
          <c:order val="1"/>
          <c:tx>
            <c:strRef>
              <c:f>'priemerny starobny'!$A$41</c:f>
              <c:strCache>
                <c:ptCount val="1"/>
                <c:pt idx="0">
                  <c:v>Slovensko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'priemerny starobny'!$C$39:$P$39</c:f>
              <c:numCache>
                <c:formatCode>General</c:formatCode>
                <c:ptCount val="14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</c:numCache>
            </c:numRef>
          </c:cat>
          <c:val>
            <c:numRef>
              <c:f>'priemerny starobny'!$C$41:$P$41</c:f>
              <c:numCache>
                <c:formatCode>#,##0.00</c:formatCode>
                <c:ptCount val="14"/>
                <c:pt idx="0">
                  <c:v>362.08</c:v>
                </c:pt>
                <c:pt idx="1">
                  <c:v>375.89</c:v>
                </c:pt>
                <c:pt idx="2">
                  <c:v>390.51</c:v>
                </c:pt>
                <c:pt idx="3">
                  <c:v>400.18</c:v>
                </c:pt>
                <c:pt idx="4">
                  <c:v>411.06</c:v>
                </c:pt>
                <c:pt idx="5">
                  <c:v>417.46</c:v>
                </c:pt>
                <c:pt idx="6">
                  <c:v>428.31</c:v>
                </c:pt>
                <c:pt idx="7">
                  <c:v>444.26</c:v>
                </c:pt>
                <c:pt idx="8">
                  <c:v>510.89</c:v>
                </c:pt>
                <c:pt idx="9">
                  <c:v>505.81583333333333</c:v>
                </c:pt>
                <c:pt idx="10">
                  <c:v>523.57666666666671</c:v>
                </c:pt>
                <c:pt idx="11">
                  <c:v>559.76416666666671</c:v>
                </c:pt>
                <c:pt idx="12">
                  <c:v>684.23166666666668</c:v>
                </c:pt>
                <c:pt idx="13">
                  <c:v>757.125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C4-4F9D-B34E-FF939F5A62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3297039"/>
        <c:axId val="1653325839"/>
      </c:lineChart>
      <c:catAx>
        <c:axId val="1653297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53325839"/>
        <c:crosses val="autoZero"/>
        <c:auto val="1"/>
        <c:lblAlgn val="ctr"/>
        <c:lblOffset val="100"/>
        <c:noMultiLvlLbl val="0"/>
      </c:catAx>
      <c:valAx>
        <c:axId val="1653325839"/>
        <c:scaling>
          <c:orientation val="minMax"/>
          <c:min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53297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640857392825898"/>
          <c:y val="0.14352859972071932"/>
          <c:w val="0.12225995188101488"/>
          <c:h val="0.175847213299281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sk-SK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b="1"/>
              <a:t>HDP/obyv. v bežných cenách</a:t>
            </a:r>
          </a:p>
          <a:p>
            <a:pPr>
              <a:defRPr b="1"/>
            </a:pPr>
            <a:r>
              <a:rPr lang="sk-SK" b="1"/>
              <a:t>(eur)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'[HDP na obyv^.xlsx]ČR vs SR'!$A$2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'[HDP na obyv^.xlsx]ČR vs SR'!$B$1:$M$1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'[HDP na obyv^.xlsx]ČR vs SR'!$B$2:$M$2</c:f>
              <c:numCache>
                <c:formatCode>#,##0</c:formatCode>
                <c:ptCount val="12"/>
                <c:pt idx="0">
                  <c:v>15280</c:v>
                </c:pt>
                <c:pt idx="1">
                  <c:v>15140</c:v>
                </c:pt>
                <c:pt idx="2">
                  <c:v>16230</c:v>
                </c:pt>
                <c:pt idx="3">
                  <c:v>17040</c:v>
                </c:pt>
                <c:pt idx="4">
                  <c:v>18700</c:v>
                </c:pt>
                <c:pt idx="5">
                  <c:v>20270</c:v>
                </c:pt>
                <c:pt idx="6">
                  <c:v>21740</c:v>
                </c:pt>
                <c:pt idx="7">
                  <c:v>20980</c:v>
                </c:pt>
                <c:pt idx="8">
                  <c:v>23430</c:v>
                </c:pt>
                <c:pt idx="9">
                  <c:v>26670</c:v>
                </c:pt>
                <c:pt idx="10">
                  <c:v>29180</c:v>
                </c:pt>
                <c:pt idx="11">
                  <c:v>29280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3A-40DA-A692-A3F4DB67EC8A}"/>
            </c:ext>
          </c:extLst>
        </c:ser>
        <c:ser>
          <c:idx val="1"/>
          <c:order val="1"/>
          <c:tx>
            <c:strRef>
              <c:f>'[HDP na obyv^.xlsx]ČR vs SR'!$A$3</c:f>
              <c:strCache>
                <c:ptCount val="1"/>
                <c:pt idx="0">
                  <c:v>Slovensko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'[HDP na obyv^.xlsx]ČR vs SR'!$B$1:$M$1</c:f>
              <c:strCache>
                <c:ptCount val="12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</c:strCache>
            </c:strRef>
          </c:cat>
          <c:val>
            <c:numRef>
              <c:f>'[HDP na obyv^.xlsx]ČR vs SR'!$B$3:$M$3</c:f>
              <c:numCache>
                <c:formatCode>#,##0</c:formatCode>
                <c:ptCount val="12"/>
                <c:pt idx="0">
                  <c:v>13790</c:v>
                </c:pt>
                <c:pt idx="1">
                  <c:v>14130</c:v>
                </c:pt>
                <c:pt idx="2">
                  <c:v>14820</c:v>
                </c:pt>
                <c:pt idx="3">
                  <c:v>15030</c:v>
                </c:pt>
                <c:pt idx="4">
                  <c:v>15620</c:v>
                </c:pt>
                <c:pt idx="5">
                  <c:v>16580</c:v>
                </c:pt>
                <c:pt idx="6">
                  <c:v>17340</c:v>
                </c:pt>
                <c:pt idx="7">
                  <c:v>17270</c:v>
                </c:pt>
                <c:pt idx="8">
                  <c:v>18740</c:v>
                </c:pt>
                <c:pt idx="9">
                  <c:v>20170</c:v>
                </c:pt>
                <c:pt idx="10">
                  <c:v>22690</c:v>
                </c:pt>
                <c:pt idx="11">
                  <c:v>24000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3A-40DA-A692-A3F4DB67EC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4400096"/>
        <c:axId val="1934397696"/>
      </c:lineChart>
      <c:catAx>
        <c:axId val="193440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4397696"/>
        <c:crosses val="autoZero"/>
        <c:auto val="1"/>
        <c:lblAlgn val="ctr"/>
        <c:lblOffset val="100"/>
        <c:noMultiLvlLbl val="0"/>
      </c:catAx>
      <c:valAx>
        <c:axId val="193439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440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946631671041119"/>
          <c:y val="0.22929751722343794"/>
          <c:w val="0.11813046806649169"/>
          <c:h val="0.2224207818376784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Výška materskej dávky</a:t>
            </a:r>
            <a:r>
              <a:rPr lang="sk-SK" sz="1600" b="1" baseline="0" dirty="0"/>
              <a:t> pri priemernej mzde 2024</a:t>
            </a:r>
            <a:endParaRPr lang="sk-SK" sz="1600" b="1" dirty="0"/>
          </a:p>
          <a:p>
            <a:pPr>
              <a:defRPr sz="1600" b="1"/>
            </a:pPr>
            <a:r>
              <a:rPr lang="sk-SK" sz="1600" b="1" dirty="0"/>
              <a:t>(eur)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1F-45EB-9050-4827DF53C6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materská!$B$17:$B$21</c:f>
              <c:strCache>
                <c:ptCount val="5"/>
                <c:pt idx="0">
                  <c:v>Rakúsko</c:v>
                </c:pt>
                <c:pt idx="1">
                  <c:v>Česko</c:v>
                </c:pt>
                <c:pt idx="2">
                  <c:v>Poľsko</c:v>
                </c:pt>
                <c:pt idx="3">
                  <c:v>Maďarsko</c:v>
                </c:pt>
                <c:pt idx="4">
                  <c:v>Slovensko</c:v>
                </c:pt>
              </c:strCache>
            </c:strRef>
          </c:cat>
          <c:val>
            <c:numRef>
              <c:f>materská!$C$17:$C$21</c:f>
              <c:numCache>
                <c:formatCode>#,##0</c:formatCode>
                <c:ptCount val="5"/>
                <c:pt idx="0">
                  <c:v>2895</c:v>
                </c:pt>
                <c:pt idx="1">
                  <c:v>1323</c:v>
                </c:pt>
                <c:pt idx="2">
                  <c:v>1278</c:v>
                </c:pt>
                <c:pt idx="3">
                  <c:v>1247</c:v>
                </c:pt>
                <c:pt idx="4">
                  <c:v>1143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1F-45EB-9050-4827DF53C6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41367328"/>
        <c:axId val="1541365888"/>
      </c:barChart>
      <c:catAx>
        <c:axId val="154136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541365888"/>
        <c:crosses val="autoZero"/>
        <c:auto val="1"/>
        <c:lblAlgn val="ctr"/>
        <c:lblOffset val="100"/>
        <c:noMultiLvlLbl val="0"/>
      </c:catAx>
      <c:valAx>
        <c:axId val="154136588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5413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P</a:t>
            </a:r>
            <a:r>
              <a:rPr lang="en-US" sz="1600" b="1"/>
              <a:t>riemerná</a:t>
            </a:r>
            <a:r>
              <a:rPr lang="sk-SK" sz="1600" b="1"/>
              <a:t> hrubá mesačná</a:t>
            </a:r>
            <a:r>
              <a:rPr lang="en-US" sz="1600" b="1"/>
              <a:t> mzda</a:t>
            </a:r>
            <a:r>
              <a:rPr lang="sk-SK" sz="1600" b="1"/>
              <a:t> za 1. kvartál</a:t>
            </a:r>
            <a:r>
              <a:rPr lang="en-US" sz="1600" b="1"/>
              <a:t> 2025</a:t>
            </a:r>
            <a:endParaRPr lang="sk-SK" sz="1600" b="1"/>
          </a:p>
          <a:p>
            <a:pPr>
              <a:defRPr sz="1600" b="1"/>
            </a:pPr>
            <a:r>
              <a:rPr lang="sk-SK" sz="1600" b="1"/>
              <a:t>(eur)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'priemerna mzda'!$B$1</c:f>
              <c:strCache>
                <c:ptCount val="1"/>
                <c:pt idx="0">
                  <c:v>priemerná mzda 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791-4FA5-B24D-A72FA84FC3EB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791-4FA5-B24D-A72FA84FC3EB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791-4FA5-B24D-A72FA84FC3EB}"/>
              </c:ext>
            </c:extLst>
          </c:dPt>
          <c:dPt>
            <c:idx val="2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791-4FA5-B24D-A72FA84FC3EB}"/>
              </c:ext>
            </c:extLst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791-4FA5-B24D-A72FA84FC3E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'priemerna mzda'!$A$2:$A$29</c:f>
              <c:strCache>
                <c:ptCount val="28"/>
                <c:pt idx="0">
                  <c:v>Dánsko</c:v>
                </c:pt>
                <c:pt idx="1">
                  <c:v>Luxembursko</c:v>
                </c:pt>
                <c:pt idx="2">
                  <c:v>Belgicko</c:v>
                </c:pt>
                <c:pt idx="3">
                  <c:v>Nemecko</c:v>
                </c:pt>
                <c:pt idx="4">
                  <c:v>Írsko</c:v>
                </c:pt>
                <c:pt idx="5">
                  <c:v>Fínsko</c:v>
                </c:pt>
                <c:pt idx="6">
                  <c:v>Rakúsko</c:v>
                </c:pt>
                <c:pt idx="7">
                  <c:v>Holandsko</c:v>
                </c:pt>
                <c:pt idx="8">
                  <c:v>Francúzsko</c:v>
                </c:pt>
                <c:pt idx="9">
                  <c:v>Veľká Británia</c:v>
                </c:pt>
                <c:pt idx="10">
                  <c:v>Švédsko</c:v>
                </c:pt>
                <c:pt idx="11">
                  <c:v>Taliansko</c:v>
                </c:pt>
                <c:pt idx="12">
                  <c:v>Slovinsko</c:v>
                </c:pt>
                <c:pt idx="13">
                  <c:v>Cyprus</c:v>
                </c:pt>
                <c:pt idx="14">
                  <c:v>Španielsko</c:v>
                </c:pt>
                <c:pt idx="15">
                  <c:v>Litva</c:v>
                </c:pt>
                <c:pt idx="16">
                  <c:v>Malta</c:v>
                </c:pt>
                <c:pt idx="17">
                  <c:v>Poľsko</c:v>
                </c:pt>
                <c:pt idx="18">
                  <c:v>Estónsko</c:v>
                </c:pt>
                <c:pt idx="19">
                  <c:v>Chorvátsko</c:v>
                </c:pt>
                <c:pt idx="20">
                  <c:v>Česko</c:v>
                </c:pt>
                <c:pt idx="21">
                  <c:v>Rumunsko</c:v>
                </c:pt>
                <c:pt idx="22">
                  <c:v>Maďarsko</c:v>
                </c:pt>
                <c:pt idx="23">
                  <c:v>Lotyšsko</c:v>
                </c:pt>
                <c:pt idx="24">
                  <c:v>Portugalsko</c:v>
                </c:pt>
                <c:pt idx="25">
                  <c:v>Slovensko</c:v>
                </c:pt>
                <c:pt idx="26">
                  <c:v>Grécko</c:v>
                </c:pt>
                <c:pt idx="27">
                  <c:v>Bulharsko</c:v>
                </c:pt>
              </c:strCache>
            </c:strRef>
          </c:cat>
          <c:val>
            <c:numRef>
              <c:f>'priemerna mzda'!$B$2:$B$29</c:f>
              <c:numCache>
                <c:formatCode>#,##0</c:formatCode>
                <c:ptCount val="28"/>
                <c:pt idx="0">
                  <c:v>6510</c:v>
                </c:pt>
                <c:pt idx="1">
                  <c:v>6333</c:v>
                </c:pt>
                <c:pt idx="2">
                  <c:v>4318</c:v>
                </c:pt>
                <c:pt idx="3">
                  <c:v>4208</c:v>
                </c:pt>
                <c:pt idx="4">
                  <c:v>4173</c:v>
                </c:pt>
                <c:pt idx="5">
                  <c:v>4107</c:v>
                </c:pt>
                <c:pt idx="6">
                  <c:v>3995</c:v>
                </c:pt>
                <c:pt idx="7">
                  <c:v>3875</c:v>
                </c:pt>
                <c:pt idx="8">
                  <c:v>3613</c:v>
                </c:pt>
                <c:pt idx="9">
                  <c:v>3396</c:v>
                </c:pt>
                <c:pt idx="10">
                  <c:v>3318</c:v>
                </c:pt>
                <c:pt idx="11">
                  <c:v>2740</c:v>
                </c:pt>
                <c:pt idx="12">
                  <c:v>2540</c:v>
                </c:pt>
                <c:pt idx="13">
                  <c:v>2509</c:v>
                </c:pt>
                <c:pt idx="14">
                  <c:v>2290</c:v>
                </c:pt>
                <c:pt idx="15">
                  <c:v>2218</c:v>
                </c:pt>
                <c:pt idx="16">
                  <c:v>2063</c:v>
                </c:pt>
                <c:pt idx="17">
                  <c:v>2053</c:v>
                </c:pt>
                <c:pt idx="18">
                  <c:v>2011</c:v>
                </c:pt>
                <c:pt idx="19">
                  <c:v>2008</c:v>
                </c:pt>
                <c:pt idx="20">
                  <c:v>1912</c:v>
                </c:pt>
                <c:pt idx="21">
                  <c:v>1876</c:v>
                </c:pt>
                <c:pt idx="22">
                  <c:v>1771</c:v>
                </c:pt>
                <c:pt idx="23">
                  <c:v>1757</c:v>
                </c:pt>
                <c:pt idx="24">
                  <c:v>1741</c:v>
                </c:pt>
                <c:pt idx="25">
                  <c:v>1518</c:v>
                </c:pt>
                <c:pt idx="26">
                  <c:v>1342</c:v>
                </c:pt>
                <c:pt idx="27">
                  <c:v>1315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791-4FA5-B24D-A72FA84FC3E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37390335"/>
        <c:axId val="2037391775"/>
      </c:barChart>
      <c:catAx>
        <c:axId val="20373903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37391775"/>
        <c:crosses val="autoZero"/>
        <c:auto val="1"/>
        <c:lblAlgn val="ctr"/>
        <c:lblOffset val="100"/>
        <c:noMultiLvlLbl val="0"/>
      </c:catAx>
      <c:valAx>
        <c:axId val="2037391775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037390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Priemerná hrubá mzda</a:t>
            </a:r>
          </a:p>
          <a:p>
            <a:pPr>
              <a:defRPr sz="1600" b="1"/>
            </a:pPr>
            <a:r>
              <a:rPr lang="sk-SK" sz="1600" b="1"/>
              <a:t>(eur)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'Slovensko-V4 eur'!$A$34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numRef>
              <c:f>'Slovensko-V4 eur'!$B$33:$M$33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'Slovensko-V4 eur'!$B$34:$M$34</c:f>
              <c:numCache>
                <c:formatCode>#,##0</c:formatCode>
                <c:ptCount val="12"/>
                <c:pt idx="0">
                  <c:v>903.83466730378689</c:v>
                </c:pt>
                <c:pt idx="1">
                  <c:v>1020.9155013744471</c:v>
                </c:pt>
                <c:pt idx="2">
                  <c:v>952.57741410529695</c:v>
                </c:pt>
                <c:pt idx="3">
                  <c:v>1003.477280202998</c:v>
                </c:pt>
                <c:pt idx="4">
                  <c:v>1112.2844068989793</c:v>
                </c:pt>
                <c:pt idx="5">
                  <c:v>1205.7051117987853</c:v>
                </c:pt>
                <c:pt idx="6">
                  <c:v>1215.5317951603827</c:v>
                </c:pt>
                <c:pt idx="7">
                  <c:v>1294.442375517536</c:v>
                </c:pt>
                <c:pt idx="8">
                  <c:v>1609.3916755602991</c:v>
                </c:pt>
                <c:pt idx="9">
                  <c:v>1712.0691175174115</c:v>
                </c:pt>
                <c:pt idx="10">
                  <c:v>2047.6334176745049</c:v>
                </c:pt>
                <c:pt idx="11">
                  <c:v>2085.3292007138161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894-45CA-8CDD-3DD31CC6C81B}"/>
            </c:ext>
          </c:extLst>
        </c:ser>
        <c:ser>
          <c:idx val="1"/>
          <c:order val="1"/>
          <c:tx>
            <c:strRef>
              <c:f>'Slovensko-V4 eur'!$A$35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FF0000"/>
                </a:solidFill>
              </a:ln>
              <a:effectLst/>
            </c:spPr>
          </c:marker>
          <c:cat>
            <c:numRef>
              <c:f>'Slovensko-V4 eur'!$B$33:$M$33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'Slovensko-V4 eur'!$B$35:$M$35</c:f>
              <c:numCache>
                <c:formatCode>#,##0</c:formatCode>
                <c:ptCount val="12"/>
                <c:pt idx="0">
                  <c:v>935.88151118278165</c:v>
                </c:pt>
                <c:pt idx="1">
                  <c:v>974.72196359317616</c:v>
                </c:pt>
                <c:pt idx="2">
                  <c:v>1027.06002034588</c:v>
                </c:pt>
                <c:pt idx="3">
                  <c:v>1125.8969985450485</c:v>
                </c:pt>
                <c:pt idx="4">
                  <c:v>1249.537042451745</c:v>
                </c:pt>
                <c:pt idx="5">
                  <c:v>1346.8677087512515</c:v>
                </c:pt>
                <c:pt idx="6">
                  <c:v>1366.8703218810335</c:v>
                </c:pt>
                <c:pt idx="7">
                  <c:v>1492.484354590295</c:v>
                </c:pt>
                <c:pt idx="8">
                  <c:v>1625.4854230609537</c:v>
                </c:pt>
                <c:pt idx="9">
                  <c:v>1782.1275107424804</c:v>
                </c:pt>
                <c:pt idx="10">
                  <c:v>1826.9713011981053</c:v>
                </c:pt>
                <c:pt idx="11">
                  <c:v>1916.6734743893473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894-45CA-8CDD-3DD31CC6C81B}"/>
            </c:ext>
          </c:extLst>
        </c:ser>
        <c:ser>
          <c:idx val="2"/>
          <c:order val="2"/>
          <c:tx>
            <c:strRef>
              <c:f>'Slovensko-V4 eur'!$A$36</c:f>
              <c:strCache>
                <c:ptCount val="1"/>
                <c:pt idx="0">
                  <c:v>Rumunsko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C000"/>
                </a:solidFill>
              </a:ln>
              <a:effectLst/>
            </c:spPr>
          </c:marker>
          <c:cat>
            <c:numRef>
              <c:f>'Slovensko-V4 eur'!$B$33:$M$33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'Slovensko-V4 eur'!$B$36:$M$36</c:f>
              <c:numCache>
                <c:formatCode>#,##0</c:formatCode>
                <c:ptCount val="12"/>
                <c:pt idx="0">
                  <c:v>524.04105888708807</c:v>
                </c:pt>
                <c:pt idx="1">
                  <c:v>574.93249324932492</c:v>
                </c:pt>
                <c:pt idx="2">
                  <c:v>625.57067456517382</c:v>
                </c:pt>
                <c:pt idx="3">
                  <c:v>707.50175070028001</c:v>
                </c:pt>
                <c:pt idx="4">
                  <c:v>936.12358464215879</c:v>
                </c:pt>
                <c:pt idx="5">
                  <c:v>1022.3729670514872</c:v>
                </c:pt>
                <c:pt idx="6">
                  <c:v>1220.5757744848822</c:v>
                </c:pt>
                <c:pt idx="7">
                  <c:v>1285.792671774341</c:v>
                </c:pt>
                <c:pt idx="8">
                  <c:v>1441.3482599172548</c:v>
                </c:pt>
                <c:pt idx="9">
                  <c:v>1685.9272498324431</c:v>
                </c:pt>
                <c:pt idx="10">
                  <c:v>1595.6826724016644</c:v>
                </c:pt>
                <c:pt idx="11">
                  <c:v>1815.6485306033717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894-45CA-8CDD-3DD31CC6C81B}"/>
            </c:ext>
          </c:extLst>
        </c:ser>
        <c:ser>
          <c:idx val="3"/>
          <c:order val="3"/>
          <c:tx>
            <c:strRef>
              <c:f>'Slovensko-V4 eur'!$A$37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numRef>
              <c:f>'Slovensko-V4 eur'!$B$33:$M$33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'Slovensko-V4 eur'!$B$37:$M$37</c:f>
              <c:numCache>
                <c:formatCode>#,##0</c:formatCode>
                <c:ptCount val="12"/>
                <c:pt idx="0">
                  <c:v>759.95007986767473</c:v>
                </c:pt>
                <c:pt idx="1">
                  <c:v>786.15007527483783</c:v>
                </c:pt>
                <c:pt idx="2">
                  <c:v>845.32536997437694</c:v>
                </c:pt>
                <c:pt idx="3">
                  <c:v>960.45698349242855</c:v>
                </c:pt>
                <c:pt idx="4">
                  <c:v>1034.6619597231409</c:v>
                </c:pt>
                <c:pt idx="5">
                  <c:v>1106.0845406322414</c:v>
                </c:pt>
                <c:pt idx="6">
                  <c:v>1149.0806927396379</c:v>
                </c:pt>
                <c:pt idx="7">
                  <c:v>1223.8437563189859</c:v>
                </c:pt>
                <c:pt idx="8">
                  <c:v>1318.5850685323396</c:v>
                </c:pt>
                <c:pt idx="9">
                  <c:v>1496.3063865458164</c:v>
                </c:pt>
                <c:pt idx="10">
                  <c:v>1635.550412781771</c:v>
                </c:pt>
                <c:pt idx="11">
                  <c:v>1779.9615033937798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894-45CA-8CDD-3DD31CC6C81B}"/>
            </c:ext>
          </c:extLst>
        </c:ser>
        <c:ser>
          <c:idx val="4"/>
          <c:order val="4"/>
          <c:tx>
            <c:strRef>
              <c:f>'Slovensko-V4 eur'!$A$38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numRef>
              <c:f>'Slovensko-V4 eur'!$B$33:$M$33</c:f>
              <c:numCache>
                <c:formatCode>General</c:formatCode>
                <c:ptCount val="12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  <c:pt idx="11">
                  <c:v>2025</c:v>
                </c:pt>
              </c:numCache>
            </c:numRef>
          </c:cat>
          <c:val>
            <c:numRef>
              <c:f>'Slovensko-V4 eur'!$B$38:$M$38</c:f>
              <c:numCache>
                <c:formatCode>#,##0</c:formatCode>
                <c:ptCount val="12"/>
                <c:pt idx="0">
                  <c:v>858</c:v>
                </c:pt>
                <c:pt idx="1">
                  <c:v>883</c:v>
                </c:pt>
                <c:pt idx="2">
                  <c:v>912</c:v>
                </c:pt>
                <c:pt idx="3">
                  <c:v>954</c:v>
                </c:pt>
                <c:pt idx="4">
                  <c:v>1013</c:v>
                </c:pt>
                <c:pt idx="5">
                  <c:v>1092</c:v>
                </c:pt>
                <c:pt idx="6">
                  <c:v>1133</c:v>
                </c:pt>
                <c:pt idx="7">
                  <c:v>1211</c:v>
                </c:pt>
                <c:pt idx="8">
                  <c:v>1304</c:v>
                </c:pt>
                <c:pt idx="9">
                  <c:v>1430</c:v>
                </c:pt>
                <c:pt idx="10">
                  <c:v>1524</c:v>
                </c:pt>
                <c:pt idx="11">
                  <c:v>1518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894-45CA-8CDD-3DD31CC6C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224576"/>
        <c:axId val="1366225056"/>
      </c:lineChart>
      <c:catAx>
        <c:axId val="1366224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66225056"/>
        <c:crosses val="autoZero"/>
        <c:auto val="1"/>
        <c:lblAlgn val="ctr"/>
        <c:lblOffset val="100"/>
        <c:noMultiLvlLbl val="0"/>
      </c:catAx>
      <c:valAx>
        <c:axId val="1366225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6622457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Mesačný plat hlavy štátu, 2025</a:t>
            </a:r>
          </a:p>
          <a:p>
            <a:pPr>
              <a:defRPr sz="1600" b="1"/>
            </a:pPr>
            <a:r>
              <a:rPr lang="sk-SK" sz="1600" b="1" dirty="0"/>
              <a:t>(eur)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E07-4EEC-97C9-11F4E7C4D2D3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E07-4EEC-97C9-11F4E7C4D2D3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E07-4EEC-97C9-11F4E7C4D2D3}"/>
              </c:ext>
            </c:extLst>
          </c:dPt>
          <c:dPt>
            <c:idx val="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E07-4EEC-97C9-11F4E7C4D2D3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E07-4EEC-97C9-11F4E7C4D2D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'porovnanie platy'!$F$59:$F$80</c:f>
              <c:strCache>
                <c:ptCount val="22"/>
                <c:pt idx="0">
                  <c:v>Rakúsko</c:v>
                </c:pt>
                <c:pt idx="1">
                  <c:v>Španielsko</c:v>
                </c:pt>
                <c:pt idx="2">
                  <c:v>Nemecko</c:v>
                </c:pt>
                <c:pt idx="3">
                  <c:v>Írsko</c:v>
                </c:pt>
                <c:pt idx="4">
                  <c:v>Taliansko</c:v>
                </c:pt>
                <c:pt idx="5">
                  <c:v>Slovensko</c:v>
                </c:pt>
                <c:pt idx="6">
                  <c:v>Francúzsko</c:v>
                </c:pt>
                <c:pt idx="7">
                  <c:v>Česko</c:v>
                </c:pt>
                <c:pt idx="8">
                  <c:v>Maďarsko</c:v>
                </c:pt>
                <c:pt idx="9">
                  <c:v>Fínsko</c:v>
                </c:pt>
                <c:pt idx="10">
                  <c:v>Portugalsko</c:v>
                </c:pt>
                <c:pt idx="11">
                  <c:v>Grécko</c:v>
                </c:pt>
                <c:pt idx="12">
                  <c:v>Cyprus</c:v>
                </c:pt>
                <c:pt idx="13">
                  <c:v>Chorvátsko</c:v>
                </c:pt>
                <c:pt idx="14">
                  <c:v>Litva</c:v>
                </c:pt>
                <c:pt idx="15">
                  <c:v>Estónsko</c:v>
                </c:pt>
                <c:pt idx="16">
                  <c:v>Rumunsko</c:v>
                </c:pt>
                <c:pt idx="17">
                  <c:v>Slovinsko</c:v>
                </c:pt>
                <c:pt idx="18">
                  <c:v>Lotyšsko</c:v>
                </c:pt>
                <c:pt idx="19">
                  <c:v>Bulharsko</c:v>
                </c:pt>
                <c:pt idx="20">
                  <c:v>Poľsko</c:v>
                </c:pt>
                <c:pt idx="21">
                  <c:v>Malta</c:v>
                </c:pt>
              </c:strCache>
            </c:strRef>
          </c:cat>
          <c:val>
            <c:numRef>
              <c:f>'porovnanie platy'!$G$59:$G$80</c:f>
              <c:numCache>
                <c:formatCode>#,##0</c:formatCode>
                <c:ptCount val="22"/>
                <c:pt idx="0">
                  <c:v>26701</c:v>
                </c:pt>
                <c:pt idx="1">
                  <c:v>23113</c:v>
                </c:pt>
                <c:pt idx="2">
                  <c:v>23000</c:v>
                </c:pt>
                <c:pt idx="3">
                  <c:v>20751</c:v>
                </c:pt>
                <c:pt idx="4">
                  <c:v>19166</c:v>
                </c:pt>
                <c:pt idx="5">
                  <c:v>18288</c:v>
                </c:pt>
                <c:pt idx="6">
                  <c:v>16039</c:v>
                </c:pt>
                <c:pt idx="7">
                  <c:v>14873</c:v>
                </c:pt>
                <c:pt idx="8">
                  <c:v>14484</c:v>
                </c:pt>
                <c:pt idx="9">
                  <c:v>13333</c:v>
                </c:pt>
                <c:pt idx="10">
                  <c:v>11718</c:v>
                </c:pt>
                <c:pt idx="11">
                  <c:v>11561</c:v>
                </c:pt>
                <c:pt idx="12">
                  <c:v>11000</c:v>
                </c:pt>
                <c:pt idx="13">
                  <c:v>10280</c:v>
                </c:pt>
                <c:pt idx="14">
                  <c:v>9955</c:v>
                </c:pt>
                <c:pt idx="15">
                  <c:v>9724</c:v>
                </c:pt>
                <c:pt idx="16">
                  <c:v>9600</c:v>
                </c:pt>
                <c:pt idx="17">
                  <c:v>8821</c:v>
                </c:pt>
                <c:pt idx="18">
                  <c:v>8440</c:v>
                </c:pt>
                <c:pt idx="19">
                  <c:v>8071</c:v>
                </c:pt>
                <c:pt idx="20">
                  <c:v>6160</c:v>
                </c:pt>
                <c:pt idx="21">
                  <c:v>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E07-4EEC-97C9-11F4E7C4D2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504646080"/>
        <c:axId val="504647520"/>
      </c:barChart>
      <c:catAx>
        <c:axId val="5046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4647520"/>
        <c:crosses val="autoZero"/>
        <c:auto val="1"/>
        <c:lblAlgn val="ctr"/>
        <c:lblOffset val="100"/>
        <c:noMultiLvlLbl val="0"/>
      </c:catAx>
      <c:valAx>
        <c:axId val="50464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0464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Mesačný plat hlavy štátu</a:t>
            </a:r>
            <a:r>
              <a:rPr lang="sk-SK" sz="1600" b="1" baseline="0" dirty="0"/>
              <a:t> ako </a:t>
            </a:r>
            <a:r>
              <a:rPr lang="sk-SK" sz="1600" b="1" dirty="0"/>
              <a:t>násobok priemernej mzdy v danom štáte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B9-4D36-B394-28A5D5F09551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3B9-4D36-B394-28A5D5F09551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3B9-4D36-B394-28A5D5F09551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3B9-4D36-B394-28A5D5F09551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43B9-4D36-B394-28A5D5F0955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'porovnanie platy'!$A$59:$A$79</c:f>
              <c:strCache>
                <c:ptCount val="21"/>
                <c:pt idx="0">
                  <c:v>Slovensko</c:v>
                </c:pt>
                <c:pt idx="1">
                  <c:v>Španielsko</c:v>
                </c:pt>
                <c:pt idx="2">
                  <c:v>Grécko</c:v>
                </c:pt>
                <c:pt idx="3">
                  <c:v>Maďarsko</c:v>
                </c:pt>
                <c:pt idx="4">
                  <c:v>Česko</c:v>
                </c:pt>
                <c:pt idx="5">
                  <c:v>Taliansko</c:v>
                </c:pt>
                <c:pt idx="6">
                  <c:v>Portugalsko</c:v>
                </c:pt>
                <c:pt idx="7">
                  <c:v>Rakúsko</c:v>
                </c:pt>
                <c:pt idx="8">
                  <c:v>Bulharsko</c:v>
                </c:pt>
                <c:pt idx="9">
                  <c:v>Nemecko</c:v>
                </c:pt>
                <c:pt idx="10">
                  <c:v>Chorvátsko</c:v>
                </c:pt>
                <c:pt idx="11">
                  <c:v>Rumunsko</c:v>
                </c:pt>
                <c:pt idx="12">
                  <c:v>Írsko</c:v>
                </c:pt>
                <c:pt idx="13">
                  <c:v>Estónsko</c:v>
                </c:pt>
                <c:pt idx="14">
                  <c:v>Lotyšsko</c:v>
                </c:pt>
                <c:pt idx="15">
                  <c:v>Litva</c:v>
                </c:pt>
                <c:pt idx="16">
                  <c:v>Francúzsko</c:v>
                </c:pt>
                <c:pt idx="17">
                  <c:v>Cyprus</c:v>
                </c:pt>
                <c:pt idx="18">
                  <c:v>Slovinsko</c:v>
                </c:pt>
                <c:pt idx="19">
                  <c:v>Fínsko</c:v>
                </c:pt>
                <c:pt idx="20">
                  <c:v>Poľsko</c:v>
                </c:pt>
              </c:strCache>
            </c:strRef>
          </c:cat>
          <c:val>
            <c:numRef>
              <c:f>'porovnanie platy'!$B$59:$B$79</c:f>
              <c:numCache>
                <c:formatCode>0.0</c:formatCode>
                <c:ptCount val="21"/>
                <c:pt idx="0">
                  <c:v>12</c:v>
                </c:pt>
                <c:pt idx="1">
                  <c:v>10.093013100436682</c:v>
                </c:pt>
                <c:pt idx="2">
                  <c:v>8.6147540983606561</c:v>
                </c:pt>
                <c:pt idx="3">
                  <c:v>8.1784302653867869</c:v>
                </c:pt>
                <c:pt idx="4">
                  <c:v>7.7787656903765692</c:v>
                </c:pt>
                <c:pt idx="5">
                  <c:v>6.9948905109489052</c:v>
                </c:pt>
                <c:pt idx="6">
                  <c:v>6.7306145893164846</c:v>
                </c:pt>
                <c:pt idx="7">
                  <c:v>6.6836045056320401</c:v>
                </c:pt>
                <c:pt idx="8">
                  <c:v>6.1376425855513306</c:v>
                </c:pt>
                <c:pt idx="9">
                  <c:v>5.4657794676806084</c:v>
                </c:pt>
                <c:pt idx="10">
                  <c:v>5.1195219123505975</c:v>
                </c:pt>
                <c:pt idx="11">
                  <c:v>5.1172707889125801</c:v>
                </c:pt>
                <c:pt idx="12">
                  <c:v>4.9726815240833933</c:v>
                </c:pt>
                <c:pt idx="13">
                  <c:v>4.8354052710094484</c:v>
                </c:pt>
                <c:pt idx="14">
                  <c:v>4.8036425725668757</c:v>
                </c:pt>
                <c:pt idx="15">
                  <c:v>4.4882777276825969</c:v>
                </c:pt>
                <c:pt idx="16">
                  <c:v>4.4392471630224186</c:v>
                </c:pt>
                <c:pt idx="17">
                  <c:v>4.4000000000000004</c:v>
                </c:pt>
                <c:pt idx="18">
                  <c:v>3.4728346456692911</c:v>
                </c:pt>
                <c:pt idx="19">
                  <c:v>3.2464085707328949</c:v>
                </c:pt>
                <c:pt idx="20">
                  <c:v>3.0004870920603994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B9-4D36-B394-28A5D5F0955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512341648"/>
        <c:axId val="512344528"/>
      </c:barChart>
      <c:catAx>
        <c:axId val="51234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512344528"/>
        <c:crosses val="autoZero"/>
        <c:auto val="1"/>
        <c:lblAlgn val="ctr"/>
        <c:lblOffset val="100"/>
        <c:noMultiLvlLbl val="0"/>
      </c:catAx>
      <c:valAx>
        <c:axId val="512344528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512341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Mesačný plat radového </a:t>
            </a:r>
            <a:r>
              <a:rPr lang="sk-SK" sz="1600" b="1" baseline="0" dirty="0"/>
              <a:t>poslanca</a:t>
            </a:r>
            <a:r>
              <a:rPr lang="sk-SK" sz="1600" b="1" dirty="0"/>
              <a:t> národného parlamentu, 2025</a:t>
            </a:r>
          </a:p>
          <a:p>
            <a:pPr>
              <a:defRPr sz="1600" b="1"/>
            </a:pPr>
            <a:r>
              <a:rPr lang="sk-SK" sz="1600" b="1" dirty="0"/>
              <a:t>(eur)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poslanci!$B$33</c:f>
              <c:strCache>
                <c:ptCount val="1"/>
                <c:pt idx="0">
                  <c:v>Poslanec Plat (€)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2A5-4213-8F27-636782269FCB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2A5-4213-8F27-636782269FCB}"/>
              </c:ext>
            </c:extLst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2A5-4213-8F27-636782269FCB}"/>
              </c:ext>
            </c:extLst>
          </c:dPt>
          <c:dPt>
            <c:idx val="2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2A5-4213-8F27-636782269FCB}"/>
              </c:ext>
            </c:extLst>
          </c:dPt>
          <c:dPt>
            <c:idx val="2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2A5-4213-8F27-636782269F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poslanci!$A$34:$A$61</c:f>
              <c:strCache>
                <c:ptCount val="28"/>
                <c:pt idx="0">
                  <c:v>Nemecko</c:v>
                </c:pt>
                <c:pt idx="1">
                  <c:v>Taliansko</c:v>
                </c:pt>
                <c:pt idx="2">
                  <c:v>Rakúsko</c:v>
                </c:pt>
                <c:pt idx="3">
                  <c:v>Holandsko</c:v>
                </c:pt>
                <c:pt idx="4">
                  <c:v>Dánsko</c:v>
                </c:pt>
                <c:pt idx="5">
                  <c:v>Írsko</c:v>
                </c:pt>
                <c:pt idx="6">
                  <c:v>Francúzsko</c:v>
                </c:pt>
                <c:pt idx="7">
                  <c:v>Luxembursko</c:v>
                </c:pt>
                <c:pt idx="8">
                  <c:v>Veľká Británia</c:v>
                </c:pt>
                <c:pt idx="9">
                  <c:v>Belgicko</c:v>
                </c:pt>
                <c:pt idx="10">
                  <c:v>Švédsko</c:v>
                </c:pt>
                <c:pt idx="11">
                  <c:v>Cyprus</c:v>
                </c:pt>
                <c:pt idx="12">
                  <c:v>Slovensko</c:v>
                </c:pt>
                <c:pt idx="13">
                  <c:v>Španielsko</c:v>
                </c:pt>
                <c:pt idx="14">
                  <c:v>Fínsko</c:v>
                </c:pt>
                <c:pt idx="15">
                  <c:v>Rumunsko</c:v>
                </c:pt>
                <c:pt idx="16">
                  <c:v>Estónsko</c:v>
                </c:pt>
                <c:pt idx="17">
                  <c:v>Grécko</c:v>
                </c:pt>
                <c:pt idx="18">
                  <c:v>Maďarsko</c:v>
                </c:pt>
                <c:pt idx="19">
                  <c:v>Lotyšsko</c:v>
                </c:pt>
                <c:pt idx="20">
                  <c:v>Česko</c:v>
                </c:pt>
                <c:pt idx="21">
                  <c:v>Chorvátsko</c:v>
                </c:pt>
                <c:pt idx="22">
                  <c:v>Portugalsko</c:v>
                </c:pt>
                <c:pt idx="23">
                  <c:v>Poľsko</c:v>
                </c:pt>
                <c:pt idx="24">
                  <c:v>Bulharsko</c:v>
                </c:pt>
                <c:pt idx="25">
                  <c:v>Slovinsko</c:v>
                </c:pt>
                <c:pt idx="26">
                  <c:v>Litva</c:v>
                </c:pt>
                <c:pt idx="27">
                  <c:v>Malta</c:v>
                </c:pt>
              </c:strCache>
            </c:strRef>
          </c:cat>
          <c:val>
            <c:numRef>
              <c:f>poslanci!$B$34:$B$61</c:f>
              <c:numCache>
                <c:formatCode>#,##0</c:formatCode>
                <c:ptCount val="28"/>
                <c:pt idx="0">
                  <c:v>11833</c:v>
                </c:pt>
                <c:pt idx="1">
                  <c:v>10385</c:v>
                </c:pt>
                <c:pt idx="2">
                  <c:v>10351</c:v>
                </c:pt>
                <c:pt idx="3">
                  <c:v>10134</c:v>
                </c:pt>
                <c:pt idx="4">
                  <c:v>9761</c:v>
                </c:pt>
                <c:pt idx="5">
                  <c:v>9663</c:v>
                </c:pt>
                <c:pt idx="6">
                  <c:v>9517</c:v>
                </c:pt>
                <c:pt idx="7">
                  <c:v>9125</c:v>
                </c:pt>
                <c:pt idx="8">
                  <c:v>9099</c:v>
                </c:pt>
                <c:pt idx="9">
                  <c:v>8991</c:v>
                </c:pt>
                <c:pt idx="10">
                  <c:v>7839</c:v>
                </c:pt>
                <c:pt idx="11">
                  <c:v>7785</c:v>
                </c:pt>
                <c:pt idx="12">
                  <c:v>7772</c:v>
                </c:pt>
                <c:pt idx="13">
                  <c:v>7315</c:v>
                </c:pt>
                <c:pt idx="14">
                  <c:v>7137</c:v>
                </c:pt>
                <c:pt idx="15">
                  <c:v>6480</c:v>
                </c:pt>
                <c:pt idx="16">
                  <c:v>6320</c:v>
                </c:pt>
                <c:pt idx="17">
                  <c:v>5135</c:v>
                </c:pt>
                <c:pt idx="18">
                  <c:v>4900</c:v>
                </c:pt>
                <c:pt idx="19">
                  <c:v>4473</c:v>
                </c:pt>
                <c:pt idx="20">
                  <c:v>4460</c:v>
                </c:pt>
                <c:pt idx="21">
                  <c:v>4199</c:v>
                </c:pt>
                <c:pt idx="22">
                  <c:v>4185</c:v>
                </c:pt>
                <c:pt idx="23">
                  <c:v>4147</c:v>
                </c:pt>
                <c:pt idx="24">
                  <c:v>3918</c:v>
                </c:pt>
                <c:pt idx="25">
                  <c:v>3900</c:v>
                </c:pt>
                <c:pt idx="26">
                  <c:v>3781</c:v>
                </c:pt>
                <c:pt idx="27">
                  <c:v>3458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2A5-4213-8F27-636782269F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960229519"/>
        <c:axId val="960229999"/>
      </c:barChart>
      <c:catAx>
        <c:axId val="960229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60229999"/>
        <c:crosses val="autoZero"/>
        <c:auto val="1"/>
        <c:lblAlgn val="ctr"/>
        <c:lblOffset val="100"/>
        <c:noMultiLvlLbl val="0"/>
      </c:catAx>
      <c:valAx>
        <c:axId val="960229999"/>
        <c:scaling>
          <c:orientation val="minMax"/>
          <c:max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602295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Plat poslanca ako násobok priemernej mzdy v národnom hospodárstve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poslanci!$F$33</c:f>
              <c:strCache>
                <c:ptCount val="1"/>
                <c:pt idx="0">
                  <c:v>násobok priemernej mzdy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CA-47C5-907E-068CE9A420BE}"/>
              </c:ext>
            </c:extLst>
          </c:dPt>
          <c:dPt>
            <c:idx val="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6CA-47C5-907E-068CE9A420BE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6CA-47C5-907E-068CE9A420BE}"/>
              </c:ext>
            </c:extLst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6CA-47C5-907E-068CE9A420BE}"/>
              </c:ext>
            </c:extLst>
          </c:dPt>
          <c:dPt>
            <c:idx val="2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6CA-47C5-907E-068CE9A420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poslanci!$E$34:$E$61</c:f>
              <c:strCache>
                <c:ptCount val="28"/>
                <c:pt idx="0">
                  <c:v>Slovensko</c:v>
                </c:pt>
                <c:pt idx="1">
                  <c:v>Grécko</c:v>
                </c:pt>
                <c:pt idx="2">
                  <c:v>Taliansko</c:v>
                </c:pt>
                <c:pt idx="3">
                  <c:v>Rumunsko</c:v>
                </c:pt>
                <c:pt idx="4">
                  <c:v>Španielsko</c:v>
                </c:pt>
                <c:pt idx="5">
                  <c:v>Estónsko</c:v>
                </c:pt>
                <c:pt idx="6">
                  <c:v>Cyprus</c:v>
                </c:pt>
                <c:pt idx="7">
                  <c:v>Bulharsko</c:v>
                </c:pt>
                <c:pt idx="8">
                  <c:v>Nemecko</c:v>
                </c:pt>
                <c:pt idx="9">
                  <c:v>Maďarsko</c:v>
                </c:pt>
                <c:pt idx="10">
                  <c:v>Veľká Británia</c:v>
                </c:pt>
                <c:pt idx="11">
                  <c:v>Holandsko</c:v>
                </c:pt>
                <c:pt idx="12">
                  <c:v>Francúzsko</c:v>
                </c:pt>
                <c:pt idx="13">
                  <c:v>Rakúsko</c:v>
                </c:pt>
                <c:pt idx="14">
                  <c:v>Lotyšsko</c:v>
                </c:pt>
                <c:pt idx="15">
                  <c:v>Portugalsko</c:v>
                </c:pt>
                <c:pt idx="16">
                  <c:v>Švédsko</c:v>
                </c:pt>
                <c:pt idx="17">
                  <c:v>Česko</c:v>
                </c:pt>
                <c:pt idx="18">
                  <c:v>Írsko</c:v>
                </c:pt>
                <c:pt idx="19">
                  <c:v>Chorvátsko</c:v>
                </c:pt>
                <c:pt idx="20">
                  <c:v>Belgicko</c:v>
                </c:pt>
                <c:pt idx="21">
                  <c:v>Poľsko</c:v>
                </c:pt>
                <c:pt idx="22">
                  <c:v>Fínsko</c:v>
                </c:pt>
                <c:pt idx="23">
                  <c:v>Litva</c:v>
                </c:pt>
                <c:pt idx="24">
                  <c:v>Malta</c:v>
                </c:pt>
                <c:pt idx="25">
                  <c:v>Slovinsko</c:v>
                </c:pt>
                <c:pt idx="26">
                  <c:v>Dánsko</c:v>
                </c:pt>
                <c:pt idx="27">
                  <c:v>Luxembursko</c:v>
                </c:pt>
              </c:strCache>
            </c:strRef>
          </c:cat>
          <c:val>
            <c:numRef>
              <c:f>poslanci!$F$34:$F$61</c:f>
              <c:numCache>
                <c:formatCode>#\ ##0.0</c:formatCode>
                <c:ptCount val="28"/>
                <c:pt idx="0">
                  <c:v>5.0999999999999996</c:v>
                </c:pt>
                <c:pt idx="1">
                  <c:v>3.8263785394932937</c:v>
                </c:pt>
                <c:pt idx="2">
                  <c:v>3.8</c:v>
                </c:pt>
                <c:pt idx="3">
                  <c:v>3.5</c:v>
                </c:pt>
                <c:pt idx="4">
                  <c:v>3.2</c:v>
                </c:pt>
                <c:pt idx="5">
                  <c:v>3.1427150671307809</c:v>
                </c:pt>
                <c:pt idx="6">
                  <c:v>3.1028298126743721</c:v>
                </c:pt>
                <c:pt idx="7">
                  <c:v>2.9794676806083649</c:v>
                </c:pt>
                <c:pt idx="8">
                  <c:v>2.8120247148288975</c:v>
                </c:pt>
                <c:pt idx="9">
                  <c:v>2.766798418972332</c:v>
                </c:pt>
                <c:pt idx="10">
                  <c:v>2.6793286219081272</c:v>
                </c:pt>
                <c:pt idx="11">
                  <c:v>2.6152258064516127</c:v>
                </c:pt>
                <c:pt idx="12">
                  <c:v>2.6</c:v>
                </c:pt>
                <c:pt idx="13">
                  <c:v>2.5909887359199</c:v>
                </c:pt>
                <c:pt idx="14">
                  <c:v>2.545816733067729</c:v>
                </c:pt>
                <c:pt idx="15">
                  <c:v>2.4037909247558873</c:v>
                </c:pt>
                <c:pt idx="16">
                  <c:v>2.4</c:v>
                </c:pt>
                <c:pt idx="17">
                  <c:v>2.3326359832635983</c:v>
                </c:pt>
                <c:pt idx="18">
                  <c:v>2.3156002875629045</c:v>
                </c:pt>
                <c:pt idx="19">
                  <c:v>2.1</c:v>
                </c:pt>
                <c:pt idx="20">
                  <c:v>2.0822139879573878</c:v>
                </c:pt>
                <c:pt idx="21">
                  <c:v>2.0199707744763762</c:v>
                </c:pt>
                <c:pt idx="22">
                  <c:v>1.7377647918188459</c:v>
                </c:pt>
                <c:pt idx="23">
                  <c:v>1.7046889089269612</c:v>
                </c:pt>
                <c:pt idx="24">
                  <c:v>1.6761997091614154</c:v>
                </c:pt>
                <c:pt idx="25">
                  <c:v>1.5354330708661417</c:v>
                </c:pt>
                <c:pt idx="26">
                  <c:v>1.4993855606758832</c:v>
                </c:pt>
                <c:pt idx="27">
                  <c:v>1.4408653087004579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6CA-47C5-907E-068CE9A420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920137728"/>
        <c:axId val="1920134848"/>
      </c:barChart>
      <c:catAx>
        <c:axId val="192013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0134848"/>
        <c:crosses val="autoZero"/>
        <c:auto val="1"/>
        <c:lblAlgn val="ctr"/>
        <c:lblOffset val="100"/>
        <c:noMultiLvlLbl val="0"/>
      </c:catAx>
      <c:valAx>
        <c:axId val="192013484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1920137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Hrubý mesačný plat predsedu vlády vrátane paušálnych náhrad, 2025</a:t>
            </a:r>
          </a:p>
          <a:p>
            <a:pPr>
              <a:defRPr sz="1600" b="1"/>
            </a:pPr>
            <a:r>
              <a:rPr lang="sk-SK" sz="1600" b="1" dirty="0"/>
              <a:t>(eur)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premieri!$B$34</c:f>
              <c:strCache>
                <c:ptCount val="1"/>
                <c:pt idx="0">
                  <c:v>Predseda Vlády Plat (€)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709-4A7F-B6BC-2ECE425A7FBB}"/>
              </c:ext>
            </c:extLst>
          </c:dPt>
          <c:dPt>
            <c:idx val="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709-4A7F-B6BC-2ECE425A7FBB}"/>
              </c:ext>
            </c:extLst>
          </c:dPt>
          <c:dPt>
            <c:idx val="1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709-4A7F-B6BC-2ECE425A7FBB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709-4A7F-B6BC-2ECE425A7FBB}"/>
              </c:ext>
            </c:extLst>
          </c:dPt>
          <c:dPt>
            <c:idx val="2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709-4A7F-B6BC-2ECE425A7F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premieri!$A$35:$A$62</c:f>
              <c:strCache>
                <c:ptCount val="28"/>
                <c:pt idx="0">
                  <c:v>Nemecko</c:v>
                </c:pt>
                <c:pt idx="1">
                  <c:v>Rakúsko</c:v>
                </c:pt>
                <c:pt idx="2">
                  <c:v>Belgicko</c:v>
                </c:pt>
                <c:pt idx="3">
                  <c:v>Luxembursko</c:v>
                </c:pt>
                <c:pt idx="4">
                  <c:v>Dánsko</c:v>
                </c:pt>
                <c:pt idx="5">
                  <c:v>Írsko</c:v>
                </c:pt>
                <c:pt idx="6">
                  <c:v>Švédsko</c:v>
                </c:pt>
                <c:pt idx="7">
                  <c:v>Maďarsko</c:v>
                </c:pt>
                <c:pt idx="8">
                  <c:v>Holandsko</c:v>
                </c:pt>
                <c:pt idx="9">
                  <c:v>Veľká Británia</c:v>
                </c:pt>
                <c:pt idx="10">
                  <c:v>Francúzsko</c:v>
                </c:pt>
                <c:pt idx="11">
                  <c:v>Fínsko</c:v>
                </c:pt>
                <c:pt idx="12">
                  <c:v>Taliansko</c:v>
                </c:pt>
                <c:pt idx="13">
                  <c:v>Česko</c:v>
                </c:pt>
                <c:pt idx="14">
                  <c:v>Slovensko</c:v>
                </c:pt>
                <c:pt idx="15">
                  <c:v>Cyprus</c:v>
                </c:pt>
                <c:pt idx="16">
                  <c:v>Estónsko</c:v>
                </c:pt>
                <c:pt idx="17">
                  <c:v>Lotyšsko</c:v>
                </c:pt>
                <c:pt idx="18">
                  <c:v>Portugalsko</c:v>
                </c:pt>
                <c:pt idx="19">
                  <c:v>Litva</c:v>
                </c:pt>
                <c:pt idx="20">
                  <c:v>Grécko</c:v>
                </c:pt>
                <c:pt idx="21">
                  <c:v>Španielsko</c:v>
                </c:pt>
                <c:pt idx="22">
                  <c:v>Slovinsko</c:v>
                </c:pt>
                <c:pt idx="23">
                  <c:v>Chorvátsko</c:v>
                </c:pt>
                <c:pt idx="24">
                  <c:v>Bulharsko</c:v>
                </c:pt>
                <c:pt idx="25">
                  <c:v>Malta</c:v>
                </c:pt>
                <c:pt idx="26">
                  <c:v>Rumunsko</c:v>
                </c:pt>
                <c:pt idx="27">
                  <c:v>Poľsko</c:v>
                </c:pt>
              </c:strCache>
            </c:strRef>
          </c:cat>
          <c:val>
            <c:numRef>
              <c:f>premieri!$B$35:$B$62</c:f>
              <c:numCache>
                <c:formatCode>#,##0</c:formatCode>
                <c:ptCount val="28"/>
                <c:pt idx="0">
                  <c:v>30416</c:v>
                </c:pt>
                <c:pt idx="1">
                  <c:v>23841</c:v>
                </c:pt>
                <c:pt idx="2">
                  <c:v>22083</c:v>
                </c:pt>
                <c:pt idx="3">
                  <c:v>21879</c:v>
                </c:pt>
                <c:pt idx="4">
                  <c:v>21874</c:v>
                </c:pt>
                <c:pt idx="5">
                  <c:v>20731.083333333332</c:v>
                </c:pt>
                <c:pt idx="6">
                  <c:v>18345</c:v>
                </c:pt>
                <c:pt idx="7">
                  <c:v>18000</c:v>
                </c:pt>
                <c:pt idx="8">
                  <c:v>17165.916666666668</c:v>
                </c:pt>
                <c:pt idx="9">
                  <c:v>16681</c:v>
                </c:pt>
                <c:pt idx="10">
                  <c:v>16038</c:v>
                </c:pt>
                <c:pt idx="11">
                  <c:v>14488</c:v>
                </c:pt>
                <c:pt idx="12">
                  <c:v>13971</c:v>
                </c:pt>
                <c:pt idx="13">
                  <c:v>12729</c:v>
                </c:pt>
                <c:pt idx="14">
                  <c:v>12195</c:v>
                </c:pt>
                <c:pt idx="15">
                  <c:v>11000</c:v>
                </c:pt>
                <c:pt idx="16">
                  <c:v>9013</c:v>
                </c:pt>
                <c:pt idx="17">
                  <c:v>8946</c:v>
                </c:pt>
                <c:pt idx="18">
                  <c:v>8768.65</c:v>
                </c:pt>
                <c:pt idx="19">
                  <c:v>8748</c:v>
                </c:pt>
                <c:pt idx="20">
                  <c:v>8258</c:v>
                </c:pt>
                <c:pt idx="21">
                  <c:v>7500</c:v>
                </c:pt>
                <c:pt idx="22">
                  <c:v>6771</c:v>
                </c:pt>
                <c:pt idx="23">
                  <c:v>5685</c:v>
                </c:pt>
                <c:pt idx="24">
                  <c:v>5599</c:v>
                </c:pt>
                <c:pt idx="25">
                  <c:v>5495</c:v>
                </c:pt>
                <c:pt idx="26">
                  <c:v>5227</c:v>
                </c:pt>
                <c:pt idx="27">
                  <c:v>5051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709-4A7F-B6BC-2ECE425A7FB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948034127"/>
        <c:axId val="948034607"/>
      </c:barChart>
      <c:catAx>
        <c:axId val="94803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48034607"/>
        <c:crosses val="autoZero"/>
        <c:auto val="1"/>
        <c:lblAlgn val="ctr"/>
        <c:lblOffset val="100"/>
        <c:noMultiLvlLbl val="0"/>
      </c:catAx>
      <c:valAx>
        <c:axId val="948034607"/>
        <c:scaling>
          <c:orientation val="minMax"/>
          <c:max val="3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48034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P</a:t>
            </a:r>
            <a:r>
              <a:rPr lang="de-DE" sz="1600" b="1" dirty="0" err="1"/>
              <a:t>rognóz</a:t>
            </a:r>
            <a:r>
              <a:rPr lang="sk-SK" sz="1600" b="1" dirty="0"/>
              <a:t>y</a:t>
            </a:r>
            <a:r>
              <a:rPr lang="de-DE" sz="1600" b="1" dirty="0"/>
              <a:t> </a:t>
            </a:r>
            <a:r>
              <a:rPr lang="de-DE" sz="1600" b="1" dirty="0" err="1"/>
              <a:t>rastu</a:t>
            </a:r>
            <a:r>
              <a:rPr lang="de-DE" sz="1600" b="1" dirty="0"/>
              <a:t> HDP na </a:t>
            </a:r>
            <a:r>
              <a:rPr lang="de-DE" sz="1600" b="1" dirty="0" err="1"/>
              <a:t>roky</a:t>
            </a:r>
            <a:r>
              <a:rPr lang="de-DE" sz="1600" b="1" dirty="0"/>
              <a:t> 2025 a 2026</a:t>
            </a:r>
            <a:endParaRPr lang="sk-SK" sz="1600" b="1" dirty="0"/>
          </a:p>
          <a:p>
            <a:pPr>
              <a:defRPr sz="1600" b="1"/>
            </a:pPr>
            <a:r>
              <a:rPr lang="sk-SK" sz="1600" b="1" dirty="0"/>
              <a:t>(%)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F67-4303-8E4D-760A74B28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  <c:pt idx="4">
                  <c:v>Rakúsko</c:v>
                </c:pt>
              </c:strCache>
            </c:strRef>
          </c:cat>
          <c:val>
            <c:numRef>
              <c:f>Hoja1!$B$2:$B$6</c:f>
              <c:numCache>
                <c:formatCode>0.0</c:formatCode>
                <c:ptCount val="5"/>
                <c:pt idx="0">
                  <c:v>1.3</c:v>
                </c:pt>
                <c:pt idx="1">
                  <c:v>2.1</c:v>
                </c:pt>
                <c:pt idx="2">
                  <c:v>1</c:v>
                </c:pt>
                <c:pt idx="3">
                  <c:v>3.4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67-4303-8E4D-760A74B2896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3F67-4303-8E4D-760A74B2896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Hoja1!$A$2:$A$6</c:f>
              <c:strCache>
                <c:ptCount val="5"/>
                <c:pt idx="0">
                  <c:v>Slovensko</c:v>
                </c:pt>
                <c:pt idx="1">
                  <c:v>Česko</c:v>
                </c:pt>
                <c:pt idx="2">
                  <c:v>Maďarsko</c:v>
                </c:pt>
                <c:pt idx="3">
                  <c:v>Poľsko</c:v>
                </c:pt>
                <c:pt idx="4">
                  <c:v>Rakúsko</c:v>
                </c:pt>
              </c:strCache>
            </c:strRef>
          </c:cat>
          <c:val>
            <c:numRef>
              <c:f>Hoja1!$C$2:$C$6</c:f>
              <c:numCache>
                <c:formatCode>0.0</c:formatCode>
                <c:ptCount val="5"/>
                <c:pt idx="0">
                  <c:v>1.6</c:v>
                </c:pt>
                <c:pt idx="1">
                  <c:v>2</c:v>
                </c:pt>
                <c:pt idx="2">
                  <c:v>3.1</c:v>
                </c:pt>
                <c:pt idx="3">
                  <c:v>3.1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67-4303-8E4D-760A74B289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647032912"/>
        <c:axId val="1647032432"/>
      </c:barChart>
      <c:catAx>
        <c:axId val="164703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647032432"/>
        <c:crosses val="autoZero"/>
        <c:auto val="1"/>
        <c:lblAlgn val="ctr"/>
        <c:lblOffset val="100"/>
        <c:noMultiLvlLbl val="0"/>
      </c:catAx>
      <c:valAx>
        <c:axId val="1647032432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647032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b="1"/>
              <a:t>Plat</a:t>
            </a:r>
            <a:r>
              <a:rPr lang="sk-SK" b="1" baseline="0"/>
              <a:t> predsedu vlády ako násobok priemernej mzdy v národnom hospodárstve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premieri!$E$34</c:f>
              <c:strCache>
                <c:ptCount val="1"/>
                <c:pt idx="0">
                  <c:v>násobok priemernej mzdy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1D6-4135-BDFC-D85E0113C97B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1D6-4135-BDFC-D85E0113C97B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1D6-4135-BDFC-D85E0113C97B}"/>
              </c:ext>
            </c:extLst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1D6-4135-BDFC-D85E0113C97B}"/>
              </c:ext>
            </c:extLst>
          </c:dPt>
          <c:dPt>
            <c:idx val="2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1D6-4135-BDFC-D85E0113C9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premieri!$D$35:$D$62</c:f>
              <c:strCache>
                <c:ptCount val="28"/>
                <c:pt idx="0">
                  <c:v>Maďarsko</c:v>
                </c:pt>
                <c:pt idx="1">
                  <c:v>Slovensko</c:v>
                </c:pt>
                <c:pt idx="2">
                  <c:v>Nemecko</c:v>
                </c:pt>
                <c:pt idx="3">
                  <c:v>Česko</c:v>
                </c:pt>
                <c:pt idx="4">
                  <c:v>Grécko</c:v>
                </c:pt>
                <c:pt idx="5">
                  <c:v>Rakúsko</c:v>
                </c:pt>
                <c:pt idx="6">
                  <c:v>Švédsko</c:v>
                </c:pt>
                <c:pt idx="7">
                  <c:v>Belgicko</c:v>
                </c:pt>
                <c:pt idx="8">
                  <c:v>Taliansko</c:v>
                </c:pt>
                <c:pt idx="9">
                  <c:v>Lotyšsko</c:v>
                </c:pt>
                <c:pt idx="10">
                  <c:v>Portugalsko</c:v>
                </c:pt>
                <c:pt idx="11">
                  <c:v>Írsko</c:v>
                </c:pt>
                <c:pt idx="12">
                  <c:v>Veľká Británia</c:v>
                </c:pt>
                <c:pt idx="13">
                  <c:v>Estónsko</c:v>
                </c:pt>
                <c:pt idx="14">
                  <c:v>Francúzsko</c:v>
                </c:pt>
                <c:pt idx="15">
                  <c:v>Holandsko</c:v>
                </c:pt>
                <c:pt idx="16">
                  <c:v>Cyprus</c:v>
                </c:pt>
                <c:pt idx="17">
                  <c:v>Bulharsko</c:v>
                </c:pt>
                <c:pt idx="18">
                  <c:v>Litva</c:v>
                </c:pt>
                <c:pt idx="19">
                  <c:v>Fínsko</c:v>
                </c:pt>
                <c:pt idx="20">
                  <c:v>Luxembursko</c:v>
                </c:pt>
                <c:pt idx="21">
                  <c:v>Dánsko</c:v>
                </c:pt>
                <c:pt idx="22">
                  <c:v>Španielsko</c:v>
                </c:pt>
                <c:pt idx="23">
                  <c:v>Chorvátsko</c:v>
                </c:pt>
                <c:pt idx="24">
                  <c:v>Rumunsko</c:v>
                </c:pt>
                <c:pt idx="25">
                  <c:v>Slovinsko</c:v>
                </c:pt>
                <c:pt idx="26">
                  <c:v>Malta</c:v>
                </c:pt>
                <c:pt idx="27">
                  <c:v>Poľsko</c:v>
                </c:pt>
              </c:strCache>
            </c:strRef>
          </c:cat>
          <c:val>
            <c:numRef>
              <c:f>premieri!$E$35:$E$62</c:f>
              <c:numCache>
                <c:formatCode>0.0</c:formatCode>
                <c:ptCount val="28"/>
                <c:pt idx="0">
                  <c:v>10.163749294184077</c:v>
                </c:pt>
                <c:pt idx="1">
                  <c:v>8</c:v>
                </c:pt>
                <c:pt idx="2">
                  <c:v>7.2</c:v>
                </c:pt>
                <c:pt idx="3">
                  <c:v>6.6574267782426775</c:v>
                </c:pt>
                <c:pt idx="4">
                  <c:v>6.1535022354694489</c:v>
                </c:pt>
                <c:pt idx="5">
                  <c:v>5.9677096370463083</c:v>
                </c:pt>
                <c:pt idx="6">
                  <c:v>5.5289330922242312</c:v>
                </c:pt>
                <c:pt idx="7">
                  <c:v>5.1141732283464565</c:v>
                </c:pt>
                <c:pt idx="8">
                  <c:v>5.098905109489051</c:v>
                </c:pt>
                <c:pt idx="9">
                  <c:v>5.0916334661354581</c:v>
                </c:pt>
                <c:pt idx="10">
                  <c:v>5.0365594485927625</c:v>
                </c:pt>
                <c:pt idx="11">
                  <c:v>4.967908778656442</c:v>
                </c:pt>
                <c:pt idx="12">
                  <c:v>4.9119552414605421</c:v>
                </c:pt>
                <c:pt idx="13">
                  <c:v>4.4818498259572355</c:v>
                </c:pt>
                <c:pt idx="14">
                  <c:v>4.4389703847218378</c:v>
                </c:pt>
                <c:pt idx="15">
                  <c:v>4.429913978494624</c:v>
                </c:pt>
                <c:pt idx="16">
                  <c:v>4.3842168194499802</c:v>
                </c:pt>
                <c:pt idx="17">
                  <c:v>4.2577946768060837</c:v>
                </c:pt>
                <c:pt idx="18">
                  <c:v>3.944093778178539</c:v>
                </c:pt>
                <c:pt idx="19">
                  <c:v>3.5276357438519601</c:v>
                </c:pt>
                <c:pt idx="20">
                  <c:v>3.4547607768829938</c:v>
                </c:pt>
                <c:pt idx="21">
                  <c:v>3.3600614439324117</c:v>
                </c:pt>
                <c:pt idx="22">
                  <c:v>3.2751091703056767</c:v>
                </c:pt>
                <c:pt idx="23">
                  <c:v>2.8311752988047809</c:v>
                </c:pt>
                <c:pt idx="24">
                  <c:v>2.7862473347547976</c:v>
                </c:pt>
                <c:pt idx="25">
                  <c:v>2.6657480314960629</c:v>
                </c:pt>
                <c:pt idx="26">
                  <c:v>2.6635967038293749</c:v>
                </c:pt>
                <c:pt idx="27">
                  <c:v>2.4603019970774476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1D6-4135-BDFC-D85E0113C9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5"/>
        <c:axId val="1409009248"/>
        <c:axId val="959082703"/>
      </c:barChart>
      <c:catAx>
        <c:axId val="140900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9082703"/>
        <c:crosses val="autoZero"/>
        <c:auto val="1"/>
        <c:lblAlgn val="ctr"/>
        <c:lblOffset val="100"/>
        <c:noMultiLvlLbl val="0"/>
      </c:catAx>
      <c:valAx>
        <c:axId val="959082703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409009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Verejné výdavky podľa funkcie, 2023 (% HDP)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1.4533978707207037E-2"/>
          <c:y val="8.8388433768580063E-2"/>
          <c:w val="0.76468680051357218"/>
          <c:h val="0.856328240547710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porovnanie!$B$1</c:f>
              <c:strCache>
                <c:ptCount val="1"/>
                <c:pt idx="0">
                  <c:v>všeobecné verejné služby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porovnanie!$B$2:$B$6</c:f>
              <c:numCache>
                <c:formatCode>#\ ##0.##########</c:formatCode>
                <c:ptCount val="5"/>
                <c:pt idx="0">
                  <c:v>4.5999999999999996</c:v>
                </c:pt>
                <c:pt idx="1">
                  <c:v>4.9000000000000004</c:v>
                </c:pt>
                <c:pt idx="2">
                  <c:v>5.5</c:v>
                </c:pt>
                <c:pt idx="3">
                  <c:v>10.3</c:v>
                </c:pt>
                <c:pt idx="4">
                  <c:v>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0B-453B-B9DE-8302881A3774}"/>
            </c:ext>
          </c:extLst>
        </c:ser>
        <c:ser>
          <c:idx val="1"/>
          <c:order val="1"/>
          <c:tx>
            <c:strRef>
              <c:f>porovnanie!$C$1</c:f>
              <c:strCache>
                <c:ptCount val="1"/>
                <c:pt idx="0">
                  <c:v>obrana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30B-453B-B9DE-8302881A3774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30B-453B-B9DE-8302881A3774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E30B-453B-B9DE-8302881A3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porovnanie!$C$2:$C$6</c:f>
              <c:numCache>
                <c:formatCode>#\ ##0.##########</c:formatCode>
                <c:ptCount val="5"/>
                <c:pt idx="0">
                  <c:v>1.2</c:v>
                </c:pt>
                <c:pt idx="1">
                  <c:v>2.1</c:v>
                </c:pt>
                <c:pt idx="2">
                  <c:v>1.2</c:v>
                </c:pt>
                <c:pt idx="3">
                  <c:v>1.9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30B-453B-B9DE-8302881A3774}"/>
            </c:ext>
          </c:extLst>
        </c:ser>
        <c:ser>
          <c:idx val="2"/>
          <c:order val="2"/>
          <c:tx>
            <c:strRef>
              <c:f>porovnanie!$D$1</c:f>
              <c:strCache>
                <c:ptCount val="1"/>
                <c:pt idx="0">
                  <c:v>verejný poriadok a bezpečnosť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E30B-453B-B9DE-8302881A37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porovnanie!$D$2:$D$6</c:f>
              <c:numCache>
                <c:formatCode>#\ ##0.##########</c:formatCode>
                <c:ptCount val="5"/>
                <c:pt idx="0">
                  <c:v>1.8</c:v>
                </c:pt>
                <c:pt idx="1">
                  <c:v>2.2999999999999998</c:v>
                </c:pt>
                <c:pt idx="2">
                  <c:v>2.4</c:v>
                </c:pt>
                <c:pt idx="3">
                  <c:v>1.7</c:v>
                </c:pt>
                <c:pt idx="4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0B-453B-B9DE-8302881A3774}"/>
            </c:ext>
          </c:extLst>
        </c:ser>
        <c:ser>
          <c:idx val="3"/>
          <c:order val="3"/>
          <c:tx>
            <c:strRef>
              <c:f>porovnanie!$E$1</c:f>
              <c:strCache>
                <c:ptCount val="1"/>
                <c:pt idx="0">
                  <c:v>ekonomická oblasť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porovnanie!$E$2:$E$6</c:f>
              <c:numCache>
                <c:formatCode>#\ ##0.##########</c:formatCode>
                <c:ptCount val="5"/>
                <c:pt idx="0">
                  <c:v>6.4</c:v>
                </c:pt>
                <c:pt idx="1">
                  <c:v>7.5</c:v>
                </c:pt>
                <c:pt idx="2">
                  <c:v>7.5</c:v>
                </c:pt>
                <c:pt idx="3">
                  <c:v>9.1999999999999993</c:v>
                </c:pt>
                <c:pt idx="4">
                  <c:v>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0B-453B-B9DE-8302881A3774}"/>
            </c:ext>
          </c:extLst>
        </c:ser>
        <c:ser>
          <c:idx val="4"/>
          <c:order val="4"/>
          <c:tx>
            <c:strRef>
              <c:f>porovnanie!$F$1</c:f>
              <c:strCache>
                <c:ptCount val="1"/>
                <c:pt idx="0">
                  <c:v>ochrana životného prostredia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porovnanie!$F$2:$F$6</c:f>
              <c:numCache>
                <c:formatCode>#\ ##0.##########</c:formatCode>
                <c:ptCount val="5"/>
                <c:pt idx="0">
                  <c:v>0.8</c:v>
                </c:pt>
                <c:pt idx="1">
                  <c:v>0.7</c:v>
                </c:pt>
                <c:pt idx="2">
                  <c:v>0.9</c:v>
                </c:pt>
                <c:pt idx="3">
                  <c:v>0.6</c:v>
                </c:pt>
                <c:pt idx="4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30B-453B-B9DE-8302881A3774}"/>
            </c:ext>
          </c:extLst>
        </c:ser>
        <c:ser>
          <c:idx val="5"/>
          <c:order val="5"/>
          <c:tx>
            <c:strRef>
              <c:f>porovnanie!$G$1</c:f>
              <c:strCache>
                <c:ptCount val="1"/>
                <c:pt idx="0">
                  <c:v>bývanie a občianska vybavenosť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porovnanie!$G$2:$G$6</c:f>
              <c:numCache>
                <c:formatCode>#\ ##0.##########</c:formatCode>
                <c:ptCount val="5"/>
                <c:pt idx="0">
                  <c:v>0.9</c:v>
                </c:pt>
                <c:pt idx="1">
                  <c:v>0.7</c:v>
                </c:pt>
                <c:pt idx="2">
                  <c:v>0.5</c:v>
                </c:pt>
                <c:pt idx="3">
                  <c:v>1.6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30B-453B-B9DE-8302881A3774}"/>
            </c:ext>
          </c:extLst>
        </c:ser>
        <c:ser>
          <c:idx val="6"/>
          <c:order val="6"/>
          <c:tx>
            <c:strRef>
              <c:f>porovnanie!$H$1</c:f>
              <c:strCache>
                <c:ptCount val="1"/>
                <c:pt idx="0">
                  <c:v>zdravotníctvo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porovnanie!$H$2:$H$6</c:f>
              <c:numCache>
                <c:formatCode>#\ ##0.##########</c:formatCode>
                <c:ptCount val="5"/>
                <c:pt idx="0">
                  <c:v>8.9</c:v>
                </c:pt>
                <c:pt idx="1">
                  <c:v>5.7</c:v>
                </c:pt>
                <c:pt idx="2">
                  <c:v>6.6</c:v>
                </c:pt>
                <c:pt idx="3">
                  <c:v>4.0999999999999996</c:v>
                </c:pt>
                <c:pt idx="4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30B-453B-B9DE-8302881A3774}"/>
            </c:ext>
          </c:extLst>
        </c:ser>
        <c:ser>
          <c:idx val="7"/>
          <c:order val="7"/>
          <c:tx>
            <c:strRef>
              <c:f>porovnanie!$I$1</c:f>
              <c:strCache>
                <c:ptCount val="1"/>
                <c:pt idx="0">
                  <c:v>rekreácia, kultúra a náboženstvo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porovnanie!$I$2:$I$6</c:f>
              <c:numCache>
                <c:formatCode>#\ ##0.##########</c:formatCode>
                <c:ptCount val="5"/>
                <c:pt idx="0">
                  <c:v>1.3</c:v>
                </c:pt>
                <c:pt idx="1">
                  <c:v>1.3</c:v>
                </c:pt>
                <c:pt idx="2">
                  <c:v>1.1000000000000001</c:v>
                </c:pt>
                <c:pt idx="3">
                  <c:v>2.6</c:v>
                </c:pt>
                <c:pt idx="4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0B-453B-B9DE-8302881A3774}"/>
            </c:ext>
          </c:extLst>
        </c:ser>
        <c:ser>
          <c:idx val="8"/>
          <c:order val="8"/>
          <c:tx>
            <c:strRef>
              <c:f>porovnanie!$J$1</c:f>
              <c:strCache>
                <c:ptCount val="1"/>
                <c:pt idx="0">
                  <c:v>vzdelávanie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porovnanie!$J$2:$J$6</c:f>
              <c:numCache>
                <c:formatCode>#\ ##0.0</c:formatCode>
                <c:ptCount val="5"/>
                <c:pt idx="0" formatCode="#\ ##0.##########">
                  <c:v>4.5</c:v>
                </c:pt>
                <c:pt idx="1">
                  <c:v>5</c:v>
                </c:pt>
                <c:pt idx="2">
                  <c:v>5</c:v>
                </c:pt>
                <c:pt idx="3" formatCode="#\ ##0.##########">
                  <c:v>5.3</c:v>
                </c:pt>
                <c:pt idx="4" formatCode="#\ ##0.##########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0B-453B-B9DE-8302881A3774}"/>
            </c:ext>
          </c:extLst>
        </c:ser>
        <c:ser>
          <c:idx val="9"/>
          <c:order val="9"/>
          <c:tx>
            <c:strRef>
              <c:f>porovnanie!$K$1</c:f>
              <c:strCache>
                <c:ptCount val="1"/>
                <c:pt idx="0">
                  <c:v>sociálne zabezpečenie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porovnanie!$K$2:$K$6</c:f>
              <c:numCache>
                <c:formatCode>#\ ##0.##########</c:formatCode>
                <c:ptCount val="5"/>
                <c:pt idx="0">
                  <c:v>13.5</c:v>
                </c:pt>
                <c:pt idx="1">
                  <c:v>16.899999999999999</c:v>
                </c:pt>
                <c:pt idx="2">
                  <c:v>17.600000000000001</c:v>
                </c:pt>
                <c:pt idx="3">
                  <c:v>12.3</c:v>
                </c:pt>
                <c:pt idx="4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30B-453B-B9DE-8302881A3774}"/>
            </c:ext>
          </c:extLst>
        </c:ser>
        <c:ser>
          <c:idx val="10"/>
          <c:order val="10"/>
          <c:tx>
            <c:strRef>
              <c:f>porovnanie!$L$1</c:f>
              <c:strCache>
                <c:ptCount val="1"/>
                <c:pt idx="0">
                  <c:v>SPOLU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porovnanie!$A$2:$A$6</c:f>
              <c:strCache>
                <c:ptCount val="5"/>
                <c:pt idx="0">
                  <c:v>Česko</c:v>
                </c:pt>
                <c:pt idx="1">
                  <c:v>Poľsko</c:v>
                </c:pt>
                <c:pt idx="2">
                  <c:v>Slovensko</c:v>
                </c:pt>
                <c:pt idx="3">
                  <c:v>Maďarsko</c:v>
                </c:pt>
                <c:pt idx="4">
                  <c:v>Rakúsko</c:v>
                </c:pt>
              </c:strCache>
            </c:strRef>
          </c:cat>
          <c:val>
            <c:numRef>
              <c:f>porovnanie!$L$2:$L$6</c:f>
              <c:numCache>
                <c:formatCode>#\ ##0.##########</c:formatCode>
                <c:ptCount val="5"/>
                <c:pt idx="0">
                  <c:v>43.900000000000006</c:v>
                </c:pt>
                <c:pt idx="1">
                  <c:v>47.099999999999994</c:v>
                </c:pt>
                <c:pt idx="2">
                  <c:v>48.300000000000004</c:v>
                </c:pt>
                <c:pt idx="3">
                  <c:v>49.600000000000009</c:v>
                </c:pt>
                <c:pt idx="4">
                  <c:v>52.699999999999996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30B-453B-B9DE-8302881A377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763265808"/>
        <c:axId val="763266288"/>
      </c:barChart>
      <c:catAx>
        <c:axId val="76326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763266288"/>
        <c:crosses val="autoZero"/>
        <c:auto val="1"/>
        <c:lblAlgn val="ctr"/>
        <c:lblOffset val="100"/>
        <c:noMultiLvlLbl val="0"/>
      </c:catAx>
      <c:valAx>
        <c:axId val="763266288"/>
        <c:scaling>
          <c:orientation val="minMax"/>
          <c:max val="60"/>
          <c:min val="0"/>
        </c:scaling>
        <c:delete val="1"/>
        <c:axPos val="l"/>
        <c:numFmt formatCode="#\ ##0.##########" sourceLinked="1"/>
        <c:majorTickMark val="out"/>
        <c:minorTickMark val="none"/>
        <c:tickLblPos val="nextTo"/>
        <c:crossAx val="763265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egendEntry>
        <c:idx val="0"/>
        <c:delete val="1"/>
      </c:legendEntry>
      <c:layout>
        <c:manualLayout>
          <c:xMode val="edge"/>
          <c:yMode val="edge"/>
          <c:x val="0.79942279942279937"/>
          <c:y val="0.31094876978659991"/>
          <c:w val="0.19490915908238743"/>
          <c:h val="0.402147549049226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Celkové výdavky na sociálne transfery, 2023</a:t>
            </a:r>
          </a:p>
          <a:p>
            <a:pPr>
              <a:defRPr sz="1600" b="1"/>
            </a:pPr>
            <a:r>
              <a:rPr lang="sk-SK" sz="1600" b="1"/>
              <a:t>(% HDP)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'TOTAL social protection'!$A$39</c:f>
              <c:strCache>
                <c:ptCount val="1"/>
                <c:pt idx="0">
                  <c:v>Rakúsko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'TOTAL social protection'!$B$38:$K$38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'TOTAL social protection'!$B$39:$K$39</c:f>
              <c:numCache>
                <c:formatCode>#\ ##0.##########</c:formatCode>
                <c:ptCount val="10"/>
                <c:pt idx="0">
                  <c:v>21.4</c:v>
                </c:pt>
                <c:pt idx="1">
                  <c:v>21.3</c:v>
                </c:pt>
                <c:pt idx="2">
                  <c:v>21.1</c:v>
                </c:pt>
                <c:pt idx="3">
                  <c:v>20.7</c:v>
                </c:pt>
                <c:pt idx="4">
                  <c:v>20.3</c:v>
                </c:pt>
                <c:pt idx="5">
                  <c:v>20.2</c:v>
                </c:pt>
                <c:pt idx="6">
                  <c:v>22.8</c:v>
                </c:pt>
                <c:pt idx="7">
                  <c:v>21.9</c:v>
                </c:pt>
                <c:pt idx="8">
                  <c:v>21.6</c:v>
                </c:pt>
                <c:pt idx="9">
                  <c:v>21.4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981-466B-A70B-386E86AF9E7E}"/>
            </c:ext>
          </c:extLst>
        </c:ser>
        <c:ser>
          <c:idx val="1"/>
          <c:order val="1"/>
          <c:tx>
            <c:strRef>
              <c:f>'TOTAL social protection'!$A$40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'TOTAL social protection'!$B$38:$K$38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'TOTAL social protection'!$B$40:$K$40</c:f>
              <c:numCache>
                <c:formatCode>#\ ##0.##########</c:formatCode>
                <c:ptCount val="10"/>
                <c:pt idx="0">
                  <c:v>14.8</c:v>
                </c:pt>
                <c:pt idx="1">
                  <c:v>14.6</c:v>
                </c:pt>
                <c:pt idx="2">
                  <c:v>14.8</c:v>
                </c:pt>
                <c:pt idx="3">
                  <c:v>14.5</c:v>
                </c:pt>
                <c:pt idx="4">
                  <c:v>14.2</c:v>
                </c:pt>
                <c:pt idx="5">
                  <c:v>14.4</c:v>
                </c:pt>
                <c:pt idx="6">
                  <c:v>15.8</c:v>
                </c:pt>
                <c:pt idx="7">
                  <c:v>15.9</c:v>
                </c:pt>
                <c:pt idx="8">
                  <c:v>15.6</c:v>
                </c:pt>
                <c:pt idx="9">
                  <c:v>17.600000000000001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981-466B-A70B-386E86AF9E7E}"/>
            </c:ext>
          </c:extLst>
        </c:ser>
        <c:ser>
          <c:idx val="2"/>
          <c:order val="2"/>
          <c:tx>
            <c:strRef>
              <c:f>'TOTAL social protection'!$A$41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'TOTAL social protection'!$B$38:$K$38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'TOTAL social protection'!$B$41:$K$41</c:f>
              <c:numCache>
                <c:formatCode>#\ ##0.##########</c:formatCode>
                <c:ptCount val="10"/>
                <c:pt idx="0" formatCode="#\ ##0.0">
                  <c:v>16</c:v>
                </c:pt>
                <c:pt idx="1">
                  <c:v>15.6</c:v>
                </c:pt>
                <c:pt idx="2">
                  <c:v>16.600000000000001</c:v>
                </c:pt>
                <c:pt idx="3">
                  <c:v>16.399999999999999</c:v>
                </c:pt>
                <c:pt idx="4" formatCode="#\ ##0.0">
                  <c:v>16</c:v>
                </c:pt>
                <c:pt idx="5">
                  <c:v>16.5</c:v>
                </c:pt>
                <c:pt idx="6">
                  <c:v>17.899999999999999</c:v>
                </c:pt>
                <c:pt idx="7">
                  <c:v>17.100000000000001</c:v>
                </c:pt>
                <c:pt idx="8">
                  <c:v>16.7</c:v>
                </c:pt>
                <c:pt idx="9">
                  <c:v>16.899999999999999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981-466B-A70B-386E86AF9E7E}"/>
            </c:ext>
          </c:extLst>
        </c:ser>
        <c:ser>
          <c:idx val="3"/>
          <c:order val="3"/>
          <c:tx>
            <c:strRef>
              <c:f>'TOTAL social protection'!$A$42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'TOTAL social protection'!$B$38:$K$38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'TOTAL social protection'!$B$42:$K$42</c:f>
              <c:numCache>
                <c:formatCode>#\ ##0.##########</c:formatCode>
                <c:ptCount val="10"/>
                <c:pt idx="0">
                  <c:v>13.3</c:v>
                </c:pt>
                <c:pt idx="1">
                  <c:v>12.8</c:v>
                </c:pt>
                <c:pt idx="2">
                  <c:v>12.6</c:v>
                </c:pt>
                <c:pt idx="3">
                  <c:v>12.2</c:v>
                </c:pt>
                <c:pt idx="4">
                  <c:v>12.2</c:v>
                </c:pt>
                <c:pt idx="5">
                  <c:v>12.3</c:v>
                </c:pt>
                <c:pt idx="6" formatCode="#\ ##0.0">
                  <c:v>14</c:v>
                </c:pt>
                <c:pt idx="7">
                  <c:v>13.2</c:v>
                </c:pt>
                <c:pt idx="8">
                  <c:v>13.3</c:v>
                </c:pt>
                <c:pt idx="9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981-466B-A70B-386E86AF9E7E}"/>
            </c:ext>
          </c:extLst>
        </c:ser>
        <c:ser>
          <c:idx val="4"/>
          <c:order val="4"/>
          <c:tx>
            <c:strRef>
              <c:f>'TOTAL social protection'!$A$43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'TOTAL social protection'!$B$38:$K$38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'TOTAL social protection'!$B$43:$K$43</c:f>
              <c:numCache>
                <c:formatCode>#\ ##0.##########</c:formatCode>
                <c:ptCount val="10"/>
                <c:pt idx="0">
                  <c:v>15.3</c:v>
                </c:pt>
                <c:pt idx="1">
                  <c:v>14.6</c:v>
                </c:pt>
                <c:pt idx="2">
                  <c:v>14.2</c:v>
                </c:pt>
                <c:pt idx="3">
                  <c:v>13.7</c:v>
                </c:pt>
                <c:pt idx="4" formatCode="#\ ##0.0">
                  <c:v>13</c:v>
                </c:pt>
                <c:pt idx="5">
                  <c:v>12.6</c:v>
                </c:pt>
                <c:pt idx="6">
                  <c:v>13.4</c:v>
                </c:pt>
                <c:pt idx="7" formatCode="#\ ##0.0">
                  <c:v>13</c:v>
                </c:pt>
                <c:pt idx="8">
                  <c:v>13.1</c:v>
                </c:pt>
                <c:pt idx="9">
                  <c:v>12.3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981-466B-A70B-386E86AF9E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36992"/>
        <c:axId val="123736512"/>
      </c:lineChart>
      <c:catAx>
        <c:axId val="123736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3736512"/>
        <c:crosses val="autoZero"/>
        <c:auto val="1"/>
        <c:lblAlgn val="ctr"/>
        <c:lblOffset val="100"/>
        <c:noMultiLvlLbl val="0"/>
      </c:catAx>
      <c:valAx>
        <c:axId val="123736512"/>
        <c:scaling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2373699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Percento domácností, ktoré majú ťažkosti vyžiť z príjmu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'sickness and disability'!$C$203</c:f>
              <c:strCache>
                <c:ptCount val="1"/>
                <c:pt idx="0">
                  <c:v>bez zdravotného postihnutia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570-4285-AF8D-3843FE2F31C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'sickness and disability'!$A$204:$A$208</c:f>
              <c:strCache>
                <c:ptCount val="5"/>
                <c:pt idx="0">
                  <c:v>Slovensko</c:v>
                </c:pt>
                <c:pt idx="1">
                  <c:v>Maďarsko</c:v>
                </c:pt>
                <c:pt idx="2">
                  <c:v>Poľsko</c:v>
                </c:pt>
                <c:pt idx="3">
                  <c:v>Česko</c:v>
                </c:pt>
                <c:pt idx="4">
                  <c:v>Rakúsko</c:v>
                </c:pt>
              </c:strCache>
            </c:strRef>
          </c:cat>
          <c:val>
            <c:numRef>
              <c:f>'sickness and disability'!$C$204:$C$208</c:f>
              <c:numCache>
                <c:formatCode>0.0%</c:formatCode>
                <c:ptCount val="5"/>
                <c:pt idx="0">
                  <c:v>0.26100000000000001</c:v>
                </c:pt>
                <c:pt idx="1">
                  <c:v>0.17899999999999999</c:v>
                </c:pt>
                <c:pt idx="2">
                  <c:v>0.129</c:v>
                </c:pt>
                <c:pt idx="3">
                  <c:v>0.10299999999999999</c:v>
                </c:pt>
                <c:pt idx="4">
                  <c:v>9.9000000000000005E-2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570-4285-AF8D-3843FE2F31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725561872"/>
        <c:axId val="1725558992"/>
      </c:barChart>
      <c:catAx>
        <c:axId val="1725561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725558992"/>
        <c:crosses val="autoZero"/>
        <c:auto val="1"/>
        <c:lblAlgn val="ctr"/>
        <c:lblOffset val="100"/>
        <c:noMultiLvlLbl val="0"/>
      </c:catAx>
      <c:valAx>
        <c:axId val="1725558992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725561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dirty="0"/>
              <a:t>Verejné výdavky na dopravu</a:t>
            </a:r>
          </a:p>
          <a:p>
            <a:pPr>
              <a:defRPr sz="1600" b="1"/>
            </a:pPr>
            <a:r>
              <a:rPr lang="sk-SK" sz="1600" b="1" dirty="0"/>
              <a:t>(% HDP)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doprava!$A$2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doprava!$B$1:$K$1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doprava!$B$2:$K$2</c:f>
              <c:numCache>
                <c:formatCode>#\ ##0.##########</c:formatCode>
                <c:ptCount val="10"/>
                <c:pt idx="0">
                  <c:v>4.5</c:v>
                </c:pt>
                <c:pt idx="1">
                  <c:v>4.5999999999999996</c:v>
                </c:pt>
                <c:pt idx="2">
                  <c:v>3.4</c:v>
                </c:pt>
                <c:pt idx="3">
                  <c:v>3.8</c:v>
                </c:pt>
                <c:pt idx="4">
                  <c:v>4.5999999999999996</c:v>
                </c:pt>
                <c:pt idx="5">
                  <c:v>5.2</c:v>
                </c:pt>
                <c:pt idx="6">
                  <c:v>5.0999999999999996</c:v>
                </c:pt>
                <c:pt idx="7">
                  <c:v>4.9000000000000004</c:v>
                </c:pt>
                <c:pt idx="8">
                  <c:v>4.2</c:v>
                </c:pt>
                <c:pt idx="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A71-43E1-962C-B23949A13CC0}"/>
            </c:ext>
          </c:extLst>
        </c:ser>
        <c:ser>
          <c:idx val="1"/>
          <c:order val="1"/>
          <c:tx>
            <c:strRef>
              <c:f>doprava!$A$3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cat>
            <c:strRef>
              <c:f>doprava!$B$1:$K$1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doprava!$B$3:$K$3</c:f>
              <c:numCache>
                <c:formatCode>#\ ##0.##########</c:formatCode>
                <c:ptCount val="10"/>
                <c:pt idx="0">
                  <c:v>3.6</c:v>
                </c:pt>
                <c:pt idx="1">
                  <c:v>3.4</c:v>
                </c:pt>
                <c:pt idx="2">
                  <c:v>2.9</c:v>
                </c:pt>
                <c:pt idx="3" formatCode="#\ ##0.0">
                  <c:v>3</c:v>
                </c:pt>
                <c:pt idx="4">
                  <c:v>3.5</c:v>
                </c:pt>
                <c:pt idx="5">
                  <c:v>3.3</c:v>
                </c:pt>
                <c:pt idx="6">
                  <c:v>3.6</c:v>
                </c:pt>
                <c:pt idx="7">
                  <c:v>3.6</c:v>
                </c:pt>
                <c:pt idx="8">
                  <c:v>3.5</c:v>
                </c:pt>
                <c:pt idx="9">
                  <c:v>3.9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A71-43E1-962C-B23949A13CC0}"/>
            </c:ext>
          </c:extLst>
        </c:ser>
        <c:ser>
          <c:idx val="2"/>
          <c:order val="2"/>
          <c:tx>
            <c:strRef>
              <c:f>doprava!$A$4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C00000"/>
                </a:solidFill>
              </a:ln>
              <a:effectLst/>
            </c:spPr>
          </c:marker>
          <c:cat>
            <c:strRef>
              <c:f>doprava!$B$1:$K$1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doprava!$B$4:$K$4</c:f>
              <c:numCache>
                <c:formatCode>#\ ##0.##########</c:formatCode>
                <c:ptCount val="10"/>
                <c:pt idx="0">
                  <c:v>3.3</c:v>
                </c:pt>
                <c:pt idx="1">
                  <c:v>3.8</c:v>
                </c:pt>
                <c:pt idx="2">
                  <c:v>3.4</c:v>
                </c:pt>
                <c:pt idx="3">
                  <c:v>3.2</c:v>
                </c:pt>
                <c:pt idx="4">
                  <c:v>3.4</c:v>
                </c:pt>
                <c:pt idx="5">
                  <c:v>3.5</c:v>
                </c:pt>
                <c:pt idx="6" formatCode="#\ ##0.0">
                  <c:v>4</c:v>
                </c:pt>
                <c:pt idx="7">
                  <c:v>3.8</c:v>
                </c:pt>
                <c:pt idx="8">
                  <c:v>3.8</c:v>
                </c:pt>
                <c:pt idx="9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A71-43E1-962C-B23949A13CC0}"/>
            </c:ext>
          </c:extLst>
        </c:ser>
        <c:ser>
          <c:idx val="3"/>
          <c:order val="3"/>
          <c:tx>
            <c:strRef>
              <c:f>doprava!$A$5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doprava!$B$1:$K$1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doprava!$B$5:$K$5</c:f>
              <c:numCache>
                <c:formatCode>#\ ##0.##########</c:formatCode>
                <c:ptCount val="10"/>
                <c:pt idx="0">
                  <c:v>4.4000000000000004</c:v>
                </c:pt>
                <c:pt idx="1">
                  <c:v>5.2</c:v>
                </c:pt>
                <c:pt idx="2">
                  <c:v>3.4</c:v>
                </c:pt>
                <c:pt idx="3">
                  <c:v>3.5</c:v>
                </c:pt>
                <c:pt idx="4">
                  <c:v>3.5</c:v>
                </c:pt>
                <c:pt idx="5">
                  <c:v>3.2</c:v>
                </c:pt>
                <c:pt idx="6">
                  <c:v>3.3</c:v>
                </c:pt>
                <c:pt idx="7">
                  <c:v>3.4</c:v>
                </c:pt>
                <c:pt idx="8">
                  <c:v>3.3</c:v>
                </c:pt>
                <c:pt idx="9">
                  <c:v>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71-43E1-962C-B23949A13CC0}"/>
            </c:ext>
          </c:extLst>
        </c:ser>
        <c:ser>
          <c:idx val="4"/>
          <c:order val="4"/>
          <c:tx>
            <c:strRef>
              <c:f>doprava!$A$6</c:f>
              <c:strCache>
                <c:ptCount val="1"/>
                <c:pt idx="0">
                  <c:v>Rakúsko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cat>
            <c:strRef>
              <c:f>doprava!$B$1:$K$1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</c:strCache>
            </c:strRef>
          </c:cat>
          <c:val>
            <c:numRef>
              <c:f>doprava!$B$6:$K$6</c:f>
              <c:numCache>
                <c:formatCode>#\ ##0.##########</c:formatCode>
                <c:ptCount val="10"/>
                <c:pt idx="0" formatCode="#\ ##0.0">
                  <c:v>3</c:v>
                </c:pt>
                <c:pt idx="1">
                  <c:v>2.9</c:v>
                </c:pt>
                <c:pt idx="2">
                  <c:v>2.8</c:v>
                </c:pt>
                <c:pt idx="3">
                  <c:v>2.9</c:v>
                </c:pt>
                <c:pt idx="4">
                  <c:v>2.8</c:v>
                </c:pt>
                <c:pt idx="5">
                  <c:v>2.8</c:v>
                </c:pt>
                <c:pt idx="6">
                  <c:v>3.1</c:v>
                </c:pt>
                <c:pt idx="7">
                  <c:v>3.1</c:v>
                </c:pt>
                <c:pt idx="8">
                  <c:v>3.1</c:v>
                </c:pt>
                <c:pt idx="9">
                  <c:v>3.3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A71-43E1-962C-B23949A13C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5138288"/>
        <c:axId val="1315137328"/>
      </c:lineChart>
      <c:catAx>
        <c:axId val="1315138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5137328"/>
        <c:crosses val="autoZero"/>
        <c:auto val="1"/>
        <c:lblAlgn val="ctr"/>
        <c:lblOffset val="100"/>
        <c:noMultiLvlLbl val="0"/>
      </c:catAx>
      <c:valAx>
        <c:axId val="1315137328"/>
        <c:scaling>
          <c:orientation val="minMax"/>
          <c:min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1513828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 baseline="0" dirty="0"/>
              <a:t>Dĺžka diaľnic a rýchlostných ciest uvedených do prevádzky 2004-2024</a:t>
            </a:r>
          </a:p>
          <a:p>
            <a:pPr>
              <a:defRPr sz="1600" b="1"/>
            </a:pPr>
            <a:r>
              <a:rPr lang="sk-SK" sz="1600" b="1" baseline="0" dirty="0"/>
              <a:t>(km)</a:t>
            </a:r>
            <a:endParaRPr lang="sk-SK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'[Dopravná Infraštruktúra V4^MAu.xlsx]SPOLU'!$A$74</c:f>
              <c:strCache>
                <c:ptCount val="1"/>
                <c:pt idx="0">
                  <c:v>stav 2004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719-4EA6-A49F-1BE554C922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'[Dopravná Infraštruktúra V4^MAu.xlsx]SPOLU'!$B$73:$F$73</c:f>
              <c:strCache>
                <c:ptCount val="5"/>
                <c:pt idx="0">
                  <c:v>Slovensko</c:v>
                </c:pt>
                <c:pt idx="1">
                  <c:v>Česko</c:v>
                </c:pt>
                <c:pt idx="2">
                  <c:v>Rakúsko</c:v>
                </c:pt>
                <c:pt idx="3">
                  <c:v>Maďarsko</c:v>
                </c:pt>
                <c:pt idx="4">
                  <c:v>Poľsko</c:v>
                </c:pt>
              </c:strCache>
            </c:strRef>
          </c:cat>
          <c:val>
            <c:numRef>
              <c:f>'[Dopravná Infraštruktúra V4^MAu.xlsx]SPOLU'!$B$74:$F$74</c:f>
              <c:numCache>
                <c:formatCode>General</c:formatCode>
                <c:ptCount val="5"/>
                <c:pt idx="0">
                  <c:v>400</c:v>
                </c:pt>
                <c:pt idx="1">
                  <c:v>882</c:v>
                </c:pt>
                <c:pt idx="2">
                  <c:v>1677</c:v>
                </c:pt>
                <c:pt idx="3">
                  <c:v>689</c:v>
                </c:pt>
                <c:pt idx="4">
                  <c:v>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19-4EA6-A49F-1BE554C9229C}"/>
            </c:ext>
          </c:extLst>
        </c:ser>
        <c:ser>
          <c:idx val="1"/>
          <c:order val="1"/>
          <c:tx>
            <c:strRef>
              <c:f>'[Dopravná Infraštruktúra V4^MAu.xlsx]SPOLU'!$A$75</c:f>
              <c:strCache>
                <c:ptCount val="1"/>
                <c:pt idx="0">
                  <c:v>postavené 2004-2024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4F0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719-4EA6-A49F-1BE554C9229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4FF29D98-5E0C-4628-935E-5381A1523CB1}" type="VALUE">
                      <a:rPr lang="en-US"/>
                      <a:pPr/>
                      <a:t>[HODNOTA]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5719-4EA6-A49F-1BE554C9229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7B042831-DBA1-4154-93A4-B8CEDE3E3C4A}" type="VALUE">
                      <a:rPr lang="en-US"/>
                      <a:pPr/>
                      <a:t>[HODNOTA]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719-4EA6-A49F-1BE554C9229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C40E9FA2-CDCC-4ADF-B3A5-D2BA54ABAD3F}" type="VALUE">
                      <a:rPr lang="en-US"/>
                      <a:pPr/>
                      <a:t>[HODNOTA]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5719-4EA6-A49F-1BE554C9229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B6B1B5A4-E34C-4E89-B73A-0D0B3E250D46}" type="VALUE">
                      <a:rPr lang="en-US"/>
                      <a:pPr/>
                      <a:t>[HODNOTA]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719-4EA6-A49F-1BE554C9229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+</a:t>
                    </a:r>
                    <a:fld id="{04E18702-7578-4EC8-93B8-BBF516BB0178}" type="VALUE">
                      <a:rPr lang="en-US"/>
                      <a:pPr/>
                      <a:t>[HODNOTA]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5719-4EA6-A49F-1BE554C922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'[Dopravná Infraštruktúra V4^MAu.xlsx]SPOLU'!$B$73:$F$73</c:f>
              <c:strCache>
                <c:ptCount val="5"/>
                <c:pt idx="0">
                  <c:v>Slovensko</c:v>
                </c:pt>
                <c:pt idx="1">
                  <c:v>Česko</c:v>
                </c:pt>
                <c:pt idx="2">
                  <c:v>Rakúsko</c:v>
                </c:pt>
                <c:pt idx="3">
                  <c:v>Maďarsko</c:v>
                </c:pt>
                <c:pt idx="4">
                  <c:v>Poľsko</c:v>
                </c:pt>
              </c:strCache>
            </c:strRef>
          </c:cat>
          <c:val>
            <c:numRef>
              <c:f>'[Dopravná Infraštruktúra V4^MAu.xlsx]SPOLU'!$B$75:$F$75</c:f>
              <c:numCache>
                <c:formatCode>General</c:formatCode>
                <c:ptCount val="5"/>
                <c:pt idx="0">
                  <c:v>466</c:v>
                </c:pt>
                <c:pt idx="1">
                  <c:v>605</c:v>
                </c:pt>
                <c:pt idx="2">
                  <c:v>588</c:v>
                </c:pt>
                <c:pt idx="3">
                  <c:v>1771</c:v>
                </c:pt>
                <c:pt idx="4">
                  <c:v>4387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719-4EA6-A49F-1BE554C9229C}"/>
            </c:ext>
          </c:extLst>
        </c:ser>
        <c:ser>
          <c:idx val="2"/>
          <c:order val="2"/>
          <c:tx>
            <c:strRef>
              <c:f>'[Dopravná Infraštruktúra V4^MAu.xlsx]SPOLU'!$A$76</c:f>
              <c:strCache>
                <c:ptCount val="1"/>
                <c:pt idx="0">
                  <c:v>stav 2024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'[Dopravná Infraštruktúra V4^MAu.xlsx]SPOLU'!$B$73:$F$73</c:f>
              <c:strCache>
                <c:ptCount val="5"/>
                <c:pt idx="0">
                  <c:v>Slovensko</c:v>
                </c:pt>
                <c:pt idx="1">
                  <c:v>Česko</c:v>
                </c:pt>
                <c:pt idx="2">
                  <c:v>Rakúsko</c:v>
                </c:pt>
                <c:pt idx="3">
                  <c:v>Maďarsko</c:v>
                </c:pt>
                <c:pt idx="4">
                  <c:v>Poľsko</c:v>
                </c:pt>
              </c:strCache>
            </c:strRef>
          </c:cat>
          <c:val>
            <c:numRef>
              <c:f>'[Dopravná Infraštruktúra V4^MAu.xlsx]SPOLU'!$B$76:$F$76</c:f>
              <c:numCache>
                <c:formatCode>General</c:formatCode>
                <c:ptCount val="5"/>
                <c:pt idx="0">
                  <c:v>866</c:v>
                </c:pt>
                <c:pt idx="1">
                  <c:v>1487</c:v>
                </c:pt>
                <c:pt idx="2">
                  <c:v>2265</c:v>
                </c:pt>
                <c:pt idx="3">
                  <c:v>2460</c:v>
                </c:pt>
                <c:pt idx="4">
                  <c:v>5206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719-4EA6-A49F-1BE554C9229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387655439"/>
        <c:axId val="1387646799"/>
      </c:barChart>
      <c:catAx>
        <c:axId val="138765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7646799"/>
        <c:crosses val="autoZero"/>
        <c:auto val="1"/>
        <c:lblAlgn val="ctr"/>
        <c:lblOffset val="100"/>
        <c:noMultiLvlLbl val="0"/>
      </c:catAx>
      <c:valAx>
        <c:axId val="1387646799"/>
        <c:scaling>
          <c:orientation val="minMax"/>
          <c:max val="6000"/>
        </c:scaling>
        <c:delete val="1"/>
        <c:axPos val="l"/>
        <c:numFmt formatCode="General" sourceLinked="1"/>
        <c:majorTickMark val="out"/>
        <c:minorTickMark val="none"/>
        <c:tickLblPos val="nextTo"/>
        <c:crossAx val="13876554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k-SK" sz="1600" b="1"/>
              <a:t>Dĺžka siete diaľnic a rýchlostných ciest</a:t>
            </a:r>
          </a:p>
          <a:p>
            <a:pPr>
              <a:defRPr sz="1600" b="1"/>
            </a:pPr>
            <a:r>
              <a:rPr lang="sk-SK" sz="1600" b="1"/>
              <a:t>(km)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'[Dopravná Infraštruktúra V4^MAu.xlsx]SPOLU'!$B$2</c:f>
              <c:strCache>
                <c:ptCount val="1"/>
                <c:pt idx="0">
                  <c:v>Slovensko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'[Dopravná Infraštruktúra V4^MAu.xlsx]SPOLU'!$A$3:$A$23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'[Dopravná Infraštruktúra V4^MAu.xlsx]SPOLU'!$B$3:$B$23</c:f>
              <c:numCache>
                <c:formatCode>General</c:formatCode>
                <c:ptCount val="21"/>
                <c:pt idx="0">
                  <c:v>400</c:v>
                </c:pt>
                <c:pt idx="1">
                  <c:v>460</c:v>
                </c:pt>
                <c:pt idx="2">
                  <c:v>487</c:v>
                </c:pt>
                <c:pt idx="3">
                  <c:v>532</c:v>
                </c:pt>
                <c:pt idx="4">
                  <c:v>552</c:v>
                </c:pt>
                <c:pt idx="5">
                  <c:v>580</c:v>
                </c:pt>
                <c:pt idx="6">
                  <c:v>617</c:v>
                </c:pt>
                <c:pt idx="7">
                  <c:v>672</c:v>
                </c:pt>
                <c:pt idx="8">
                  <c:v>680</c:v>
                </c:pt>
                <c:pt idx="9">
                  <c:v>683</c:v>
                </c:pt>
                <c:pt idx="10">
                  <c:v>688</c:v>
                </c:pt>
                <c:pt idx="11">
                  <c:v>741</c:v>
                </c:pt>
                <c:pt idx="12">
                  <c:v>751</c:v>
                </c:pt>
                <c:pt idx="13">
                  <c:v>778</c:v>
                </c:pt>
                <c:pt idx="14">
                  <c:v>778</c:v>
                </c:pt>
                <c:pt idx="15">
                  <c:v>791</c:v>
                </c:pt>
                <c:pt idx="16">
                  <c:v>818</c:v>
                </c:pt>
                <c:pt idx="17">
                  <c:v>849</c:v>
                </c:pt>
                <c:pt idx="18">
                  <c:v>862</c:v>
                </c:pt>
                <c:pt idx="19">
                  <c:v>864</c:v>
                </c:pt>
                <c:pt idx="20">
                  <c:v>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88F-4736-A611-F35ED422AC0A}"/>
            </c:ext>
          </c:extLst>
        </c:ser>
        <c:ser>
          <c:idx val="1"/>
          <c:order val="1"/>
          <c:tx>
            <c:strRef>
              <c:f>'[Dopravná Infraštruktúra V4^MAu.xlsx]SPOLU'!$C$2</c:f>
              <c:strCache>
                <c:ptCount val="1"/>
                <c:pt idx="0">
                  <c:v>Česko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'[Dopravná Infraštruktúra V4^MAu.xlsx]SPOLU'!$A$3:$A$23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'[Dopravná Infraštruktúra V4^MAu.xlsx]SPOLU'!$C$3:$C$23</c:f>
              <c:numCache>
                <c:formatCode>General</c:formatCode>
                <c:ptCount val="21"/>
                <c:pt idx="0">
                  <c:v>882</c:v>
                </c:pt>
                <c:pt idx="1">
                  <c:v>886</c:v>
                </c:pt>
                <c:pt idx="2">
                  <c:v>964</c:v>
                </c:pt>
                <c:pt idx="3">
                  <c:v>1011</c:v>
                </c:pt>
                <c:pt idx="4">
                  <c:v>1051</c:v>
                </c:pt>
                <c:pt idx="5">
                  <c:v>1099</c:v>
                </c:pt>
                <c:pt idx="6">
                  <c:v>1156</c:v>
                </c:pt>
                <c:pt idx="7">
                  <c:v>1172</c:v>
                </c:pt>
                <c:pt idx="8">
                  <c:v>1193</c:v>
                </c:pt>
                <c:pt idx="9">
                  <c:v>1234</c:v>
                </c:pt>
                <c:pt idx="10">
                  <c:v>1235</c:v>
                </c:pt>
                <c:pt idx="11">
                  <c:v>1235</c:v>
                </c:pt>
                <c:pt idx="12">
                  <c:v>1254</c:v>
                </c:pt>
                <c:pt idx="13">
                  <c:v>1261</c:v>
                </c:pt>
                <c:pt idx="14">
                  <c:v>1276</c:v>
                </c:pt>
                <c:pt idx="15">
                  <c:v>1276</c:v>
                </c:pt>
                <c:pt idx="16">
                  <c:v>1298</c:v>
                </c:pt>
                <c:pt idx="17">
                  <c:v>1346</c:v>
                </c:pt>
                <c:pt idx="18">
                  <c:v>1363</c:v>
                </c:pt>
                <c:pt idx="19">
                  <c:v>1388</c:v>
                </c:pt>
                <c:pt idx="20">
                  <c:v>1487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88F-4736-A611-F35ED422AC0A}"/>
            </c:ext>
          </c:extLst>
        </c:ser>
        <c:ser>
          <c:idx val="2"/>
          <c:order val="2"/>
          <c:tx>
            <c:strRef>
              <c:f>'[Dopravná Infraštruktúra V4^MAu.xlsx]SPOLU'!$D$2</c:f>
              <c:strCache>
                <c:ptCount val="1"/>
                <c:pt idx="0">
                  <c:v>Maďarsko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'[Dopravná Infraštruktúra V4^MAu.xlsx]SPOLU'!$A$3:$A$23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'[Dopravná Infraštruktúra V4^MAu.xlsx]SPOLU'!$D$3:$D$23</c:f>
              <c:numCache>
                <c:formatCode>General</c:formatCode>
                <c:ptCount val="21"/>
                <c:pt idx="0">
                  <c:v>689</c:v>
                </c:pt>
                <c:pt idx="1">
                  <c:v>768</c:v>
                </c:pt>
                <c:pt idx="2">
                  <c:v>985</c:v>
                </c:pt>
                <c:pt idx="3">
                  <c:v>1194</c:v>
                </c:pt>
                <c:pt idx="4">
                  <c:v>1331</c:v>
                </c:pt>
                <c:pt idx="5">
                  <c:v>1429</c:v>
                </c:pt>
                <c:pt idx="6">
                  <c:v>1652</c:v>
                </c:pt>
                <c:pt idx="7">
                  <c:v>1694</c:v>
                </c:pt>
                <c:pt idx="8">
                  <c:v>1720</c:v>
                </c:pt>
                <c:pt idx="9">
                  <c:v>1767</c:v>
                </c:pt>
                <c:pt idx="10">
                  <c:v>1782</c:v>
                </c:pt>
                <c:pt idx="11">
                  <c:v>1884</c:v>
                </c:pt>
                <c:pt idx="12">
                  <c:v>1924</c:v>
                </c:pt>
                <c:pt idx="13">
                  <c:v>1937</c:v>
                </c:pt>
                <c:pt idx="14">
                  <c:v>1982</c:v>
                </c:pt>
                <c:pt idx="15">
                  <c:v>2076</c:v>
                </c:pt>
                <c:pt idx="16">
                  <c:v>2253</c:v>
                </c:pt>
                <c:pt idx="17">
                  <c:v>2390</c:v>
                </c:pt>
                <c:pt idx="18">
                  <c:v>2422</c:v>
                </c:pt>
                <c:pt idx="19">
                  <c:v>2430</c:v>
                </c:pt>
                <c:pt idx="20">
                  <c:v>2460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88F-4736-A611-F35ED422AC0A}"/>
            </c:ext>
          </c:extLst>
        </c:ser>
        <c:ser>
          <c:idx val="3"/>
          <c:order val="3"/>
          <c:tx>
            <c:strRef>
              <c:f>'[Dopravná Infraštruktúra V4^MAu.xlsx]SPOLU'!$E$2</c:f>
              <c:strCache>
                <c:ptCount val="1"/>
                <c:pt idx="0">
                  <c:v>Poľsko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'[Dopravná Infraštruktúra V4^MAu.xlsx]SPOLU'!$A$3:$A$23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'[Dopravná Infraštruktúra V4^MAu.xlsx]SPOLU'!$E$3:$E$23</c:f>
              <c:numCache>
                <c:formatCode>General</c:formatCode>
                <c:ptCount val="21"/>
                <c:pt idx="0">
                  <c:v>819</c:v>
                </c:pt>
                <c:pt idx="1">
                  <c:v>850</c:v>
                </c:pt>
                <c:pt idx="2">
                  <c:v>1049</c:v>
                </c:pt>
                <c:pt idx="3">
                  <c:v>1126</c:v>
                </c:pt>
                <c:pt idx="4">
                  <c:v>1260</c:v>
                </c:pt>
                <c:pt idx="5">
                  <c:v>1473</c:v>
                </c:pt>
                <c:pt idx="6">
                  <c:v>1570</c:v>
                </c:pt>
                <c:pt idx="7">
                  <c:v>1892</c:v>
                </c:pt>
                <c:pt idx="8">
                  <c:v>2276</c:v>
                </c:pt>
                <c:pt idx="9">
                  <c:v>2726</c:v>
                </c:pt>
                <c:pt idx="10">
                  <c:v>3004</c:v>
                </c:pt>
                <c:pt idx="11">
                  <c:v>3051</c:v>
                </c:pt>
                <c:pt idx="12">
                  <c:v>3171</c:v>
                </c:pt>
                <c:pt idx="13">
                  <c:v>3405</c:v>
                </c:pt>
                <c:pt idx="14">
                  <c:v>3714</c:v>
                </c:pt>
                <c:pt idx="15">
                  <c:v>4108</c:v>
                </c:pt>
                <c:pt idx="16">
                  <c:v>4261</c:v>
                </c:pt>
                <c:pt idx="17">
                  <c:v>4573</c:v>
                </c:pt>
                <c:pt idx="18">
                  <c:v>4872</c:v>
                </c:pt>
                <c:pt idx="19">
                  <c:v>5095</c:v>
                </c:pt>
                <c:pt idx="20">
                  <c:v>5206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88F-4736-A611-F35ED422AC0A}"/>
            </c:ext>
          </c:extLst>
        </c:ser>
        <c:ser>
          <c:idx val="4"/>
          <c:order val="4"/>
          <c:tx>
            <c:strRef>
              <c:f>'[Dopravná Infraštruktúra V4^MAu.xlsx]SPOLU'!$F$2</c:f>
              <c:strCache>
                <c:ptCount val="1"/>
                <c:pt idx="0">
                  <c:v>Rakúsko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'[Dopravná Infraštruktúra V4^MAu.xlsx]SPOLU'!$A$3:$A$23</c:f>
              <c:numCache>
                <c:formatCode>General</c:formatCode>
                <c:ptCount val="2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2019</c:v>
                </c:pt>
                <c:pt idx="16">
                  <c:v>2020</c:v>
                </c:pt>
                <c:pt idx="17">
                  <c:v>2021</c:v>
                </c:pt>
                <c:pt idx="18">
                  <c:v>2022</c:v>
                </c:pt>
                <c:pt idx="19">
                  <c:v>2023</c:v>
                </c:pt>
                <c:pt idx="20">
                  <c:v>2024</c:v>
                </c:pt>
              </c:numCache>
            </c:numRef>
          </c:cat>
          <c:val>
            <c:numRef>
              <c:f>'[Dopravná Infraštruktúra V4^MAu.xlsx]SPOLU'!$F$3:$F$23</c:f>
              <c:numCache>
                <c:formatCode>General</c:formatCode>
                <c:ptCount val="21"/>
                <c:pt idx="0">
                  <c:v>1677</c:v>
                </c:pt>
                <c:pt idx="1">
                  <c:v>1677</c:v>
                </c:pt>
                <c:pt idx="2">
                  <c:v>1678</c:v>
                </c:pt>
                <c:pt idx="3">
                  <c:v>1696</c:v>
                </c:pt>
                <c:pt idx="4">
                  <c:v>2162</c:v>
                </c:pt>
                <c:pt idx="5">
                  <c:v>2162</c:v>
                </c:pt>
                <c:pt idx="6">
                  <c:v>2162</c:v>
                </c:pt>
                <c:pt idx="7">
                  <c:v>2185</c:v>
                </c:pt>
                <c:pt idx="8">
                  <c:v>2187</c:v>
                </c:pt>
                <c:pt idx="9">
                  <c:v>2188</c:v>
                </c:pt>
                <c:pt idx="10">
                  <c:v>2192</c:v>
                </c:pt>
                <c:pt idx="11">
                  <c:v>2208</c:v>
                </c:pt>
                <c:pt idx="12">
                  <c:v>2208</c:v>
                </c:pt>
                <c:pt idx="13">
                  <c:v>2208</c:v>
                </c:pt>
                <c:pt idx="14">
                  <c:v>2242</c:v>
                </c:pt>
                <c:pt idx="15">
                  <c:v>2242</c:v>
                </c:pt>
                <c:pt idx="16">
                  <c:v>2249</c:v>
                </c:pt>
                <c:pt idx="17">
                  <c:v>2249</c:v>
                </c:pt>
                <c:pt idx="18">
                  <c:v>2249</c:v>
                </c:pt>
                <c:pt idx="19">
                  <c:v>2265</c:v>
                </c:pt>
                <c:pt idx="20">
                  <c:v>2265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88F-4736-A611-F35ED422AC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7686431"/>
        <c:axId val="1387693631"/>
      </c:lineChart>
      <c:catAx>
        <c:axId val="13876864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7693631"/>
        <c:crosses val="autoZero"/>
        <c:auto val="1"/>
        <c:lblAlgn val="ctr"/>
        <c:lblOffset val="100"/>
        <c:noMultiLvlLbl val="0"/>
      </c:catAx>
      <c:valAx>
        <c:axId val="1387693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76864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sk-S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10BEBF-D12C-4297-BB9F-489D37503BC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4C797-BBC1-4031-9EB0-99527781262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312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C797-BBC1-4031-9EB0-995277812629}" type="slidenum">
              <a:rPr lang="sk-SK" smtClean="0"/>
              <a:t>23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5900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8264E-81A0-93CC-3BE9-8383750B0E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>
            <a:extLst>
              <a:ext uri="{FF2B5EF4-FFF2-40B4-BE49-F238E27FC236}">
                <a16:creationId xmlns:a16="http://schemas.microsoft.com/office/drawing/2014/main" id="{B8341E73-6B00-F99B-4E28-17F4896E2C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>
            <a:extLst>
              <a:ext uri="{FF2B5EF4-FFF2-40B4-BE49-F238E27FC236}">
                <a16:creationId xmlns:a16="http://schemas.microsoft.com/office/drawing/2014/main" id="{4A9A5C6E-85C0-CC03-C626-620A4C3018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02D5F969-5296-0DBC-DBD7-A7FFCC3153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B4C797-BBC1-4031-9EB0-995277812629}" type="slidenum">
              <a:rPr lang="sk-SK" smtClean="0"/>
              <a:t>24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380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58A432-4512-4B33-9D3B-5999020DC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3CC4A2-6B06-D16F-D99A-638D31ECD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794DA543-3082-27BF-7E36-3E8E6AEF9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15E9833-7734-111D-C9C1-706F90ABBD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3168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8BFD7E-0905-3D49-14F0-A7F7E4124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F56206B8-0403-DEB1-C6D4-639CEFD494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F95108D-F39B-69CD-8C45-7B40132A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D6F4C192-836B-DDE4-89D8-54B1981DE9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295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7FA1E64E-86F4-15E1-5534-3FB1A87E9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C97394E7-1739-B659-4B84-662A31F6D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CA470ED-B6C7-A021-B755-C46772D02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6CD52E-A3BC-2C03-B82A-A0C50C334E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348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E59C99-6322-0FA0-2FB1-6D6810DD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9DE7199-4786-23EB-1476-0AB9248B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3ACB57-415F-9A87-1114-57F6B56CA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6B9547FF-128D-2CE8-92D4-5604425141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5669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7245A-C00C-3877-FEB9-2169C732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261136-FBF1-0187-C7F4-F307D4D524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2769C91-B81F-9166-9A21-7F0275E1D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047CA242-91AD-03B4-ACAC-E54529C3F83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30643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632953-CE25-0489-A25B-13A466936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5B1CA88-024A-4CDB-F186-9322C047C2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8A1B8CDF-2CB4-9533-9D5B-2DFA31531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D9054C3-04A3-1416-9A0D-ED632B0BF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8E8F4F-6335-6A3B-8C8D-AEFFD52B8F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1925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7B16D1-8D0F-F8A6-14EF-75958376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D9BA37-D50D-3EAF-BE21-82F2ED380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AE070F8-0B6C-1DC4-7A76-987DB86D64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5D19B1D-CABD-280B-5835-7D6BB9AFB7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96A7456D-745B-FBF2-EB1A-FA765C520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D8999DE0-DE74-A5FE-1F45-2FE5D0AF6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8" name="Zástupný objekt pre číslo snímky 7">
            <a:extLst>
              <a:ext uri="{FF2B5EF4-FFF2-40B4-BE49-F238E27FC236}">
                <a16:creationId xmlns:a16="http://schemas.microsoft.com/office/drawing/2014/main" id="{9DCB406E-93EA-D21C-8486-B9946C0D8D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5988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A7778-7744-C57A-F88D-81FE180D9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873D936A-10BF-7348-AD60-E56DF5DCE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250F1CFC-437D-C4AE-61DB-B7DCDC8736D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877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5B5937DA-F149-0276-0BE2-F26058D0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4C7691C5-5BD5-6524-12D1-66F2C11C1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3656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695E7-279C-6260-850D-DD6B7C589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486A6EF-A146-01C4-9BFB-1B36830AB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BADF6D7-6139-FFD2-D7D0-4D00128BEA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9FEF4327-7824-3AA4-865C-8F530748A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BB00E87-34F4-8C1A-6C08-1F7F861C54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42099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66DAE2-3927-F658-6336-987DC3260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EAAC8CFC-DC85-AD53-D761-8ED046D9B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3BDBED-D806-8F09-61A9-E61AFD1F91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7247649-A10B-94B6-8692-76365EAB2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20F674C-6E0E-589F-FC41-4E400B69BD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951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2EB8060-2BCF-1ACE-1404-6EE0DBCD6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Kliknite sem a upravte štýl predlohy nadpisov.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CCECD7B-3E31-5BDE-D281-DB27A7004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k-SK"/>
              <a:t>Kliknite sem a upravte štýly predlohy textu.</a:t>
            </a:r>
          </a:p>
          <a:p>
            <a:pPr lvl="1"/>
            <a:r>
              <a:rPr lang="en-US" altLang="sk-SK"/>
              <a:t>Druhá úroveň</a:t>
            </a:r>
          </a:p>
          <a:p>
            <a:pPr lvl="2"/>
            <a:r>
              <a:rPr lang="en-US" altLang="sk-SK"/>
              <a:t>Tretia úroveň</a:t>
            </a:r>
          </a:p>
          <a:p>
            <a:pPr lvl="3"/>
            <a:r>
              <a:rPr lang="en-US" altLang="sk-SK"/>
              <a:t>Štvrtá úroveň</a:t>
            </a:r>
          </a:p>
          <a:p>
            <a:pPr lvl="4"/>
            <a:r>
              <a:rPr lang="en-US" altLang="sk-SK"/>
              <a:t>Piata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72BAD05-DA34-E721-1BC7-3532B03304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90533" y="63373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CC0000"/>
                </a:solidFill>
                <a:latin typeface="+mn-lt"/>
              </a:defRPr>
            </a:lvl1pPr>
          </a:lstStyle>
          <a:p>
            <a:fld id="{6DC08FAD-EB24-4DBF-9509-EDDF6863816D}" type="datetimeFigureOut">
              <a:rPr lang="sk-SK" smtClean="0"/>
              <a:t>15. 9. 2025</a:t>
            </a:fld>
            <a:endParaRPr lang="sk-SK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7075B98-E7FA-EA73-F742-88CBE47F9BB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417" y="63373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CC0000"/>
                </a:solidFill>
                <a:latin typeface="+mn-lt"/>
              </a:defRPr>
            </a:lvl1pPr>
          </a:lstStyle>
          <a:p>
            <a:fld id="{30D8D826-B3C9-4FA6-B9D7-202AEDF3785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140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CC00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0000"/>
          </a:solidFill>
          <a:latin typeface="ITC Avant Garde Std Md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1" kern="12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1" kern="1200">
          <a:solidFill>
            <a:srgbClr val="000099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1" kern="1200">
          <a:solidFill>
            <a:srgbClr val="000099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 kern="1200">
          <a:solidFill>
            <a:srgbClr val="00009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EBE33E-0BC7-0C99-516B-D6C5D6560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8740" y="1479394"/>
            <a:ext cx="10192215" cy="1752755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Akú protihodnotu dostáva</a:t>
            </a:r>
            <a:r>
              <a:rPr lang="en-GB" b="1" dirty="0"/>
              <a:t>m</a:t>
            </a:r>
            <a:br>
              <a:rPr lang="en-GB" b="1" dirty="0"/>
            </a:br>
            <a:r>
              <a:rPr lang="sk-SK" b="1" dirty="0"/>
              <a:t>za svoje dane?</a:t>
            </a:r>
            <a:br>
              <a:rPr lang="sk-SK" sz="6600" dirty="0"/>
            </a:br>
            <a:endParaRPr lang="sk-SK" sz="20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37CC745-9356-F2C7-9E84-6D5F838BD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15014" y="3107473"/>
            <a:ext cx="7961971" cy="2039293"/>
          </a:xfrm>
        </p:spPr>
        <p:txBody>
          <a:bodyPr/>
          <a:lstStyle/>
          <a:p>
            <a:r>
              <a:rPr lang="sk-SK" sz="2800" dirty="0"/>
              <a:t>Prezentácia výsledkov projektu</a:t>
            </a:r>
          </a:p>
          <a:p>
            <a:r>
              <a:rPr lang="sk-SK" sz="2800" dirty="0"/>
              <a:t>„Čo dostávam za svoje dane</a:t>
            </a:r>
            <a:r>
              <a:rPr lang="es-ES" sz="2800" dirty="0"/>
              <a:t> II</a:t>
            </a:r>
            <a:r>
              <a:rPr lang="sk-SK" sz="2800" dirty="0"/>
              <a:t>“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141F088-809D-91DF-0AEF-30258D673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73475" y="5735637"/>
            <a:ext cx="4845050" cy="476250"/>
          </a:xfrm>
        </p:spPr>
        <p:txBody>
          <a:bodyPr/>
          <a:lstStyle/>
          <a:p>
            <a:fld id="{CBBD8F07-92EF-4626-B4A5-710118591748}" type="datetime1">
              <a:rPr lang="az-Latn-AZ" altLang="sk-SK" sz="2400"/>
              <a:pPr/>
              <a:t>15.09.2025</a:t>
            </a:fld>
            <a:endParaRPr lang="en-US" altLang="sk-SK" sz="2400" dirty="0"/>
          </a:p>
        </p:txBody>
      </p:sp>
      <p:pic>
        <p:nvPicPr>
          <p:cNvPr id="17" name="Obrázok 16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EA379367-A2D0-9955-5055-6C8C99FF9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06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C9903E83-D9AD-ADB8-4D4D-49B6D7C18651}"/>
              </a:ext>
            </a:extLst>
          </p:cNvPr>
          <p:cNvSpPr txBox="1"/>
          <p:nvPr/>
        </p:nvSpPr>
        <p:spPr>
          <a:xfrm>
            <a:off x="609600" y="6204051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607282FE-7B7B-E78A-9C74-97046792A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Miera prerozdeľovania atakuje 50% HDP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BC209FAF-C892-4120-79D8-20A576DB6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1D44856E-84F6-6566-98AB-1F792B00D8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2077521"/>
              </p:ext>
            </p:extLst>
          </p:nvPr>
        </p:nvGraphicFramePr>
        <p:xfrm>
          <a:off x="749300" y="1417639"/>
          <a:ext cx="10566400" cy="467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0576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7A8F2E-8948-17EB-5DDA-0E3304BE96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E7E659F-FD19-4AFE-F77A-A28F87990E5B}"/>
              </a:ext>
            </a:extLst>
          </p:cNvPr>
          <p:cNvSpPr txBox="1"/>
          <p:nvPr/>
        </p:nvSpPr>
        <p:spPr>
          <a:xfrm>
            <a:off x="732938" y="6229709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1474D18-F421-D022-2DBA-E92993CEC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Rastú najmä sociálne transfery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6948FB0D-0819-FC99-E77F-4D7C5A43BB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pic>
        <p:nvPicPr>
          <p:cNvPr id="13" name="Zástupný objekt pre obsah 12">
            <a:extLst>
              <a:ext uri="{FF2B5EF4-FFF2-40B4-BE49-F238E27FC236}">
                <a16:creationId xmlns:a16="http://schemas.microsoft.com/office/drawing/2014/main" id="{C0326FF7-B231-B8E8-F125-F76F7B238A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732938" y="1543507"/>
            <a:ext cx="10775124" cy="4660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6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8197A2-539B-3CA8-EE96-CE8894C95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8A60A004-B57D-B1BB-57DC-6A45DFE97BC5}"/>
              </a:ext>
            </a:extLst>
          </p:cNvPr>
          <p:cNvSpPr txBox="1"/>
          <p:nvPr/>
        </p:nvSpPr>
        <p:spPr>
          <a:xfrm>
            <a:off x="732865" y="6214030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15069C4-228C-8676-4D11-E5A4807869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Sú už druhé najvyššie v regióne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1485A1D1-F4A2-0DF5-BC8B-D91C275F2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DFC59EDE-132B-EC15-108B-C13B9AEBA5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1600401"/>
              </p:ext>
            </p:extLst>
          </p:nvPr>
        </p:nvGraphicFramePr>
        <p:xfrm>
          <a:off x="732865" y="1417638"/>
          <a:ext cx="10849535" cy="4759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059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151F-DE48-9B46-371A-73285AAD5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72DBCA-7741-C59D-80BE-12FC49751C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6000" b="1" dirty="0"/>
              <a:t>4. </a:t>
            </a:r>
            <a:r>
              <a:rPr lang="sk-SK" b="1" dirty="0"/>
              <a:t>Miera chudoby</a:t>
            </a:r>
            <a:endParaRPr lang="sk-SK" sz="6000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5E51024A-C82B-3AC6-3B1C-1E329ADDBB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/>
              <a:t>Napriek vysokému nárastu sociálnych transferov rastie</a:t>
            </a:r>
          </a:p>
          <a:p>
            <a:r>
              <a:rPr lang="sk-SK" sz="2000" dirty="0"/>
              <a:t>miera chudoby.</a:t>
            </a:r>
          </a:p>
        </p:txBody>
      </p:sp>
      <p:pic>
        <p:nvPicPr>
          <p:cNvPr id="4" name="Obrázok 3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C43A13D2-D5B0-D13F-546B-4E9067A43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046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E6F89-8452-1DAA-C6A6-79CC4A4B9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56F77EAA-14DE-6AD6-DCE5-0224D27E6FD0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C8D1CCD-9931-8174-0E8D-1EBA6BAE7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Značná časť domácností má ťažkosti vyžiť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675A77FE-B089-26AE-2AAE-64FC91428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11" name="Zástupný objekt pre obsah 3">
            <a:extLst>
              <a:ext uri="{FF2B5EF4-FFF2-40B4-BE49-F238E27FC236}">
                <a16:creationId xmlns:a16="http://schemas.microsoft.com/office/drawing/2014/main" id="{C5DC0167-8413-04D8-6616-2663E6B7A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526534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5144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FE0B5A-3F48-60C5-48B4-72F1ED8651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5. Dopravná infraštruktúra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8E150AE-1333-FD0D-0C10-8715F6F9A9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Slovensku sa nepodarilo dokončiť sieť diaľnic</a:t>
            </a:r>
          </a:p>
          <a:p>
            <a:r>
              <a:rPr lang="sk-SK" dirty="0"/>
              <a:t>a rýchlostných ciest.</a:t>
            </a:r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35AB5D99-8EEE-C6B0-6802-9FAF82EFA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07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68B96E-A9D1-DBD5-4AB7-7A2EABCC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Výdavkami na dopravu zaostávame za susedmi</a:t>
            </a:r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3D113569-9475-CACA-8BF0-B2D84AAD63E9}"/>
              </a:ext>
            </a:extLst>
          </p:cNvPr>
          <p:cNvSpPr txBox="1"/>
          <p:nvPr/>
        </p:nvSpPr>
        <p:spPr>
          <a:xfrm>
            <a:off x="609600" y="6124059"/>
            <a:ext cx="10610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A6231308-7561-4BD0-BE83-0BC447F33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C0650006-3B92-3DDF-01C9-B2018932F1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460990"/>
              </p:ext>
            </p:extLst>
          </p:nvPr>
        </p:nvGraphicFramePr>
        <p:xfrm>
          <a:off x="609600" y="1308100"/>
          <a:ext cx="10972800" cy="4818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5192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592A6ED-9EB3-247A-267C-96D19424A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Výstavbou diaľnic nás predbiehajú susedia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26CE5B67-DA70-181F-AC77-7B349A35484F}"/>
              </a:ext>
            </a:extLst>
          </p:cNvPr>
          <p:cNvSpPr txBox="1"/>
          <p:nvPr/>
        </p:nvSpPr>
        <p:spPr>
          <a:xfrm>
            <a:off x="609600" y="5973765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národné diaľničné spoločnosti, </a:t>
            </a:r>
            <a:r>
              <a:rPr lang="sk-SK" sz="1600" i="1" dirty="0" err="1"/>
              <a:t>Wikipedia</a:t>
            </a:r>
            <a:endParaRPr lang="sk-SK" sz="1600" i="1" dirty="0"/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7B7E8D91-36E5-CFCD-966A-191AF08E8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7885DE94-86BA-B51E-A138-F4AF3EF2C2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739053"/>
              </p:ext>
            </p:extLst>
          </p:nvPr>
        </p:nvGraphicFramePr>
        <p:xfrm>
          <a:off x="609600" y="1600201"/>
          <a:ext cx="10972800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2819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CA3628-F6E6-094E-08AC-F5082DCA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Najvyššie tempo v Poľsku a Maďarsku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88F35D9C-DEE9-D57B-F433-4EE76DF0F022}"/>
              </a:ext>
            </a:extLst>
          </p:cNvPr>
          <p:cNvSpPr txBox="1"/>
          <p:nvPr/>
        </p:nvSpPr>
        <p:spPr>
          <a:xfrm>
            <a:off x="609600" y="5899151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národné diaľničné spoločnosti, </a:t>
            </a:r>
            <a:r>
              <a:rPr lang="sk-SK" sz="1600" i="1" dirty="0" err="1"/>
              <a:t>Wikipedia</a:t>
            </a:r>
            <a:endParaRPr lang="sk-SK" sz="1600" i="1" dirty="0"/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B50D3762-5252-4173-C52B-1D7B2D39F6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4AC7B127-6F23-341C-5ECB-083345BF12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289598"/>
              </p:ext>
            </p:extLst>
          </p:nvPr>
        </p:nvGraphicFramePr>
        <p:xfrm>
          <a:off x="609600" y="1417639"/>
          <a:ext cx="10972800" cy="439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490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BE1012-F731-1DC8-162B-25E4383B13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B0D3FA-48DA-E2DA-1A8F-A1B93546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Sieť diaľnic a rýchlostných ciest v Maďarsku, 2025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3480BFC-1AA3-DFCE-2B98-895CDF2CF4E6}"/>
              </a:ext>
            </a:extLst>
          </p:cNvPr>
          <p:cNvSpPr txBox="1"/>
          <p:nvPr/>
        </p:nvSpPr>
        <p:spPr>
          <a:xfrm>
            <a:off x="609600" y="6398696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dirty="0" err="1"/>
              <a:t>Nemzeti</a:t>
            </a:r>
            <a:r>
              <a:rPr lang="sk-SK" sz="1600" dirty="0"/>
              <a:t> </a:t>
            </a:r>
            <a:r>
              <a:rPr lang="sk-SK" sz="1600" dirty="0" err="1"/>
              <a:t>Útdíjfizetési</a:t>
            </a:r>
            <a:r>
              <a:rPr lang="sk-SK" sz="1600" dirty="0"/>
              <a:t> </a:t>
            </a:r>
            <a:r>
              <a:rPr lang="sk-SK" sz="1600" dirty="0" err="1"/>
              <a:t>Szolgáltató</a:t>
            </a:r>
            <a:r>
              <a:rPr lang="sk-SK" sz="1600" i="1" dirty="0"/>
              <a:t>, </a:t>
            </a:r>
            <a:r>
              <a:rPr lang="sk-SK" sz="1600" i="1" dirty="0" err="1"/>
              <a:t>Wikipedia</a:t>
            </a:r>
            <a:endParaRPr lang="sk-SK" sz="1600" i="1" dirty="0"/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C901C597-073F-D82D-579E-50C9E71D4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pic>
        <p:nvPicPr>
          <p:cNvPr id="7" name="Zástupný objekt pre obsah 8" descr="Obrázok, na ktorom je mapa, text, atlas&#10;&#10;Obsah vygenerovaný pomocou AI môže byť nesprávny.">
            <a:extLst>
              <a:ext uri="{FF2B5EF4-FFF2-40B4-BE49-F238E27FC236}">
                <a16:creationId xmlns:a16="http://schemas.microsoft.com/office/drawing/2014/main" id="{033F3428-012C-4C5B-B144-CC5EE4992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1179619"/>
            <a:ext cx="8000999" cy="5092303"/>
          </a:xfrm>
        </p:spPr>
      </p:pic>
    </p:spTree>
    <p:extLst>
      <p:ext uri="{BB962C8B-B14F-4D97-AF65-F5344CB8AC3E}">
        <p14:creationId xmlns:p14="http://schemas.microsoft.com/office/powerpoint/2010/main" val="1783864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83E0B9-725A-2CA2-723D-9419A04FE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Ciele projektu „Čo dostávam za svoje dane II“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DB95B14-B8F4-6CB2-86F5-9074A6D6D9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/>
              <a:t>Cieľom projektu je šíriť povedomie o potrebe zodpovedného spravovania verejných financií a upozorniť na riziká spojené so zvyšovaním daní</a:t>
            </a:r>
          </a:p>
          <a:p>
            <a:endParaRPr lang="sk-SK" sz="2400" dirty="0"/>
          </a:p>
          <a:p>
            <a:r>
              <a:rPr lang="sk-SK" sz="2400" dirty="0"/>
              <a:t>Ťažiskom druhého ročníka projektu je analýza verejných výdavkov krajín V4 a Rakúska</a:t>
            </a:r>
          </a:p>
          <a:p>
            <a:endParaRPr lang="sk-SK" sz="2400" dirty="0"/>
          </a:p>
          <a:p>
            <a:r>
              <a:rPr lang="sk-SK" sz="2400" dirty="0"/>
              <a:t>Projekt analyzuje efektívnosť vynakladania verejných výdavkov v zmysle konceptu „</a:t>
            </a:r>
            <a:r>
              <a:rPr lang="sk-SK" sz="2400" dirty="0" err="1"/>
              <a:t>value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money</a:t>
            </a:r>
            <a:r>
              <a:rPr lang="sk-SK" sz="2400" dirty="0"/>
              <a:t>“</a:t>
            </a:r>
          </a:p>
          <a:p>
            <a:endParaRPr lang="sk-SK" sz="2400" dirty="0"/>
          </a:p>
          <a:p>
            <a:endParaRPr lang="sk-SK" sz="2400" dirty="0"/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477EBA08-A6E5-69F4-500C-1C88EBDF7D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39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6AC88-C01A-63E3-E439-56CF418BC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8601CC-040D-E67F-7068-513487A7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Sieť diaľnic a rýchlostných ciest v Poľsku, 2025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BF018292-B78F-A549-34DF-E62F5EB6D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pic>
        <p:nvPicPr>
          <p:cNvPr id="7" name="Zástupný objekt pre obsah 8" descr="Obrázok, na ktorom je mapa, text, atlas&#10;&#10;Obsah vygenerovaný pomocou AI môže byť nesprávny.">
            <a:extLst>
              <a:ext uri="{FF2B5EF4-FFF2-40B4-BE49-F238E27FC236}">
                <a16:creationId xmlns:a16="http://schemas.microsoft.com/office/drawing/2014/main" id="{9B6A04DA-2CAD-ADC5-B61C-FA5C55ADE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992" y="1164392"/>
            <a:ext cx="5616016" cy="5234304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7BAE938C-E155-976F-0F4D-0AF6EA2E183F}"/>
              </a:ext>
            </a:extLst>
          </p:cNvPr>
          <p:cNvSpPr txBox="1"/>
          <p:nvPr/>
        </p:nvSpPr>
        <p:spPr>
          <a:xfrm>
            <a:off x="609600" y="6398696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SISKOM, </a:t>
            </a:r>
            <a:r>
              <a:rPr lang="sk-SK" sz="1600" i="1" dirty="0" err="1"/>
              <a:t>Wikipedia</a:t>
            </a:r>
            <a:endParaRPr lang="sk-SK" sz="1600" i="1" dirty="0"/>
          </a:p>
        </p:txBody>
      </p:sp>
    </p:spTree>
    <p:extLst>
      <p:ext uri="{BB962C8B-B14F-4D97-AF65-F5344CB8AC3E}">
        <p14:creationId xmlns:p14="http://schemas.microsoft.com/office/powerpoint/2010/main" val="199678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11AA47-58A8-3A8C-0E45-B7CF4E0CA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C31E87-8D54-515E-4A64-21D48D90C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Sieť diaľnic a rýchlostných ciest na Slovensku, 2025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969D7B45-F2E4-39D7-28D4-2B067034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pic>
        <p:nvPicPr>
          <p:cNvPr id="7" name="Zástupný objekt pre obsah 4" descr="Obrázok, na ktorom je mapa, text, atlas&#10;&#10;Obsah vygenerovaný pomocou AI môže byť nesprávny.">
            <a:extLst>
              <a:ext uri="{FF2B5EF4-FFF2-40B4-BE49-F238E27FC236}">
                <a16:creationId xmlns:a16="http://schemas.microsoft.com/office/drawing/2014/main" id="{84DA582A-F8B7-BB0D-C2AD-0F27CE8601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92" y="1231900"/>
            <a:ext cx="10263215" cy="5166796"/>
          </a:xfr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4C951C56-8F17-86BD-B82A-325140A977CC}"/>
              </a:ext>
            </a:extLst>
          </p:cNvPr>
          <p:cNvSpPr txBox="1"/>
          <p:nvPr/>
        </p:nvSpPr>
        <p:spPr>
          <a:xfrm>
            <a:off x="964392" y="6396592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Národná diaľničná spoločnosť, </a:t>
            </a:r>
            <a:r>
              <a:rPr lang="sk-SK" sz="1600" i="1" dirty="0" err="1"/>
              <a:t>Wikipedia</a:t>
            </a:r>
            <a:endParaRPr lang="sk-SK" sz="1600" i="1" dirty="0"/>
          </a:p>
        </p:txBody>
      </p:sp>
    </p:spTree>
    <p:extLst>
      <p:ext uri="{BB962C8B-B14F-4D97-AF65-F5344CB8AC3E}">
        <p14:creationId xmlns:p14="http://schemas.microsoft.com/office/powerpoint/2010/main" val="53414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20BD38E9-F781-A753-FB72-81AF17A1A9AA}"/>
              </a:ext>
            </a:extLst>
          </p:cNvPr>
          <p:cNvSpPr txBox="1"/>
          <p:nvPr/>
        </p:nvSpPr>
        <p:spPr>
          <a:xfrm>
            <a:off x="838200" y="6204051"/>
            <a:ext cx="3191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A790597-6EBF-83A1-23EE-DDF049DF7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Výsledkom sú pretrvávajúce regionálne rozdiely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14D2C739-01AA-1862-99D2-1C557A9E0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pic>
        <p:nvPicPr>
          <p:cNvPr id="3" name="Zástupný objekt pre obsah 12">
            <a:extLst>
              <a:ext uri="{FF2B5EF4-FFF2-40B4-BE49-F238E27FC236}">
                <a16:creationId xmlns:a16="http://schemas.microsoft.com/office/drawing/2014/main" id="{97A8E0C2-2DFF-DCE6-5CE5-895F6D8614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2187244"/>
            <a:ext cx="10869180" cy="2728570"/>
          </a:xfrm>
          <a:prstGeom prst="rect">
            <a:avLst/>
          </a:prstGeo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E20E12DD-E78F-AE22-B12E-2FB7D5BCE2D2}"/>
              </a:ext>
            </a:extLst>
          </p:cNvPr>
          <p:cNvSpPr txBox="1"/>
          <p:nvPr/>
        </p:nvSpPr>
        <p:spPr>
          <a:xfrm>
            <a:off x="838200" y="1734228"/>
            <a:ext cx="10766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Regionálna miera nezamestnanosti, 2024</a:t>
            </a:r>
          </a:p>
        </p:txBody>
      </p:sp>
    </p:spTree>
    <p:extLst>
      <p:ext uri="{BB962C8B-B14F-4D97-AF65-F5344CB8AC3E}">
        <p14:creationId xmlns:p14="http://schemas.microsoft.com/office/powerpoint/2010/main" val="113072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556EF3AF-D22F-909B-B72B-DF4E117AABE3}"/>
              </a:ext>
            </a:extLst>
          </p:cNvPr>
          <p:cNvSpPr txBox="1"/>
          <p:nvPr/>
        </p:nvSpPr>
        <p:spPr>
          <a:xfrm>
            <a:off x="2450668" y="6230184"/>
            <a:ext cx="1866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/>
              <a:t>Zdroj: </a:t>
            </a:r>
            <a:r>
              <a:rPr lang="sk-SK" sz="1400" i="1" dirty="0" err="1"/>
              <a:t>Eurostat</a:t>
            </a:r>
            <a:endParaRPr lang="sk-SK" sz="14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7018067-15FA-5FFD-7709-0DF0A0E6D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2003"/>
          </a:xfrm>
        </p:spPr>
        <p:txBody>
          <a:bodyPr/>
          <a:lstStyle/>
          <a:p>
            <a:r>
              <a:rPr lang="sk-SK" dirty="0"/>
              <a:t>Regionálna miera nezamestnanosti, 2024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16655240-EFCC-F7B9-BA40-93A81153A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1FB51891-8E6C-77B8-55EE-274D80A68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 bwMode="auto">
          <a:xfrm>
            <a:off x="2450668" y="1045170"/>
            <a:ext cx="7290664" cy="5185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86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F1F9BE-15F4-2D8B-2FA5-234CB6FCB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AF961F2-7EE3-338B-BF1F-DB772FCA1313}"/>
              </a:ext>
            </a:extLst>
          </p:cNvPr>
          <p:cNvSpPr txBox="1"/>
          <p:nvPr/>
        </p:nvSpPr>
        <p:spPr>
          <a:xfrm>
            <a:off x="876301" y="5845204"/>
            <a:ext cx="1866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2C12CE1C-A47B-AA43-A445-CB0DAE04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82003"/>
          </a:xfrm>
        </p:spPr>
        <p:txBody>
          <a:bodyPr/>
          <a:lstStyle/>
          <a:p>
            <a:r>
              <a:rPr lang="sk-SK" dirty="0"/>
              <a:t>Najvyššie regionálne rozdiely sú na Slovensku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0D2DD954-7F03-2791-D926-DE9C010CF3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9DFF1087-77D6-58E3-DA35-DEA7854CFB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8486909"/>
              </p:ext>
            </p:extLst>
          </p:nvPr>
        </p:nvGraphicFramePr>
        <p:xfrm>
          <a:off x="876301" y="1422401"/>
          <a:ext cx="10477500" cy="4341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714155">
                  <a:extLst>
                    <a:ext uri="{9D8B030D-6E8A-4147-A177-3AD203B41FA5}">
                      <a16:colId xmlns:a16="http://schemas.microsoft.com/office/drawing/2014/main" val="731230780"/>
                    </a:ext>
                  </a:extLst>
                </a:gridCol>
                <a:gridCol w="3763345">
                  <a:extLst>
                    <a:ext uri="{9D8B030D-6E8A-4147-A177-3AD203B41FA5}">
                      <a16:colId xmlns:a16="http://schemas.microsoft.com/office/drawing/2014/main" val="4236704952"/>
                    </a:ext>
                  </a:extLst>
                </a:gridCol>
              </a:tblGrid>
              <a:tr h="1153964">
                <a:tc gridSpan="2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k-SK" sz="2400" b="1" u="none" strike="noStrike" dirty="0">
                          <a:effectLst/>
                        </a:rPr>
                        <a:t>Rozpätie miery nezamestnanosti medzi regiónmi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1619153"/>
                  </a:ext>
                </a:extLst>
              </a:tr>
              <a:tr h="6375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k-SK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7,3%</a:t>
                      </a:r>
                      <a:endParaRPr lang="sk-SK" sz="2400" b="0" i="0" u="none" strike="noStrike" dirty="0">
                        <a:solidFill>
                          <a:srgbClr val="FF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82659651"/>
                  </a:ext>
                </a:extLst>
              </a:tr>
              <a:tr h="6375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k-SK" sz="2400" u="none" strike="noStrike">
                          <a:effectLst/>
                        </a:rPr>
                        <a:t>Rakúsko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k-SK" sz="2400" u="none" strike="noStrike" dirty="0">
                          <a:effectLst/>
                        </a:rPr>
                        <a:t>6,3%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353027"/>
                  </a:ext>
                </a:extLst>
              </a:tr>
              <a:tr h="6375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k-SK" sz="2400" u="none" strike="noStrike" dirty="0">
                          <a:effectLst/>
                        </a:rPr>
                        <a:t>Maďarsko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k-SK" sz="2400" u="none" strike="noStrike" dirty="0">
                          <a:effectLst/>
                        </a:rPr>
                        <a:t>4,7%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4836263"/>
                  </a:ext>
                </a:extLst>
              </a:tr>
              <a:tr h="6375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k-SK" sz="2400" u="none" strike="noStrike">
                          <a:effectLst/>
                        </a:rPr>
                        <a:t>Česko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k-SK" sz="2400" u="none" strike="noStrike" dirty="0">
                          <a:effectLst/>
                        </a:rPr>
                        <a:t>2,8%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4252800"/>
                  </a:ext>
                </a:extLst>
              </a:tr>
              <a:tr h="63754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sk-SK" sz="2400" u="none" strike="noStrike">
                          <a:effectLst/>
                        </a:rPr>
                        <a:t>Poľsko</a:t>
                      </a:r>
                      <a:endParaRPr lang="sk-SK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sk-SK" sz="2400" u="none" strike="noStrike" dirty="0">
                          <a:effectLst/>
                        </a:rPr>
                        <a:t>2,0%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8849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028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9E1B11-9B22-4015-EE13-B3335FC3BE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6000" b="1" dirty="0"/>
              <a:t>6. Vzdelávanie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93038B2-BB0B-0EB2-A802-18E2044109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/>
              <a:t>Akú kvalitu vzdelania poskytuje slovenské školstvo našim deťom?</a:t>
            </a:r>
          </a:p>
        </p:txBody>
      </p:sp>
      <p:pic>
        <p:nvPicPr>
          <p:cNvPr id="4" name="Obrázok 3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2AAE0C5C-8EA0-3A31-AA4A-7B853741AC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5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0089BA-1275-0543-061A-B35E4DFD8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Výsledky slovenských žiakov sú najhoršie v regióne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6BBC8AB-FD42-2A5E-11BA-65280938700C}"/>
              </a:ext>
            </a:extLst>
          </p:cNvPr>
          <p:cNvSpPr txBox="1"/>
          <p:nvPr/>
        </p:nvSpPr>
        <p:spPr>
          <a:xfrm>
            <a:off x="482600" y="6089650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OECD PISA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9E18122A-7BEC-6AF7-D01B-EBFCC5782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CFE1C630-2ED9-467B-D2E0-E0B37AD72D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5935303"/>
              </p:ext>
            </p:extLst>
          </p:nvPr>
        </p:nvGraphicFramePr>
        <p:xfrm>
          <a:off x="609600" y="1417638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6209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4CD77-DA2D-788C-2FA1-F3AD7B0B7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986D52-4CF1-DB20-80C5-CAF94D269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Výsledky v matematike sa zhoršujú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5A63786C-BD4F-9134-03E5-7D25EA96ACD0}"/>
              </a:ext>
            </a:extLst>
          </p:cNvPr>
          <p:cNvSpPr txBox="1"/>
          <p:nvPr/>
        </p:nvSpPr>
        <p:spPr>
          <a:xfrm>
            <a:off x="609600" y="6214030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OECD PISA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DCBA90F2-B65E-5B5C-49DF-5B722CC04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C90312B0-80EA-16BC-DBB7-8DEAD8388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7714705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84029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5AEE3-4A51-A8DD-E504-F83121817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465F5-8B0B-6AF0-50B7-0C0DE138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Čítanie s porozumením sa zhoršuje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1823E7B-5D25-1B22-A586-D56145B9D3CE}"/>
              </a:ext>
            </a:extLst>
          </p:cNvPr>
          <p:cNvSpPr txBox="1"/>
          <p:nvPr/>
        </p:nvSpPr>
        <p:spPr>
          <a:xfrm>
            <a:off x="609600" y="6214030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OECD PISA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7C86B047-23F9-4615-0745-AA7447C58C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0FBE4812-6E48-DDA3-D1E4-15815F01F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3791441"/>
              </p:ext>
            </p:extLst>
          </p:nvPr>
        </p:nvGraphicFramePr>
        <p:xfrm>
          <a:off x="609600" y="1417638"/>
          <a:ext cx="10972800" cy="4646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833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B4F8-D561-23A1-EB23-810A374C8B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16AEFD-AFBE-7900-A596-EF441B294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Skóre v prírodných vedách sa zhoršuje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BCF0AA2E-795B-900E-4646-8EA2872D4436}"/>
              </a:ext>
            </a:extLst>
          </p:cNvPr>
          <p:cNvSpPr txBox="1"/>
          <p:nvPr/>
        </p:nvSpPr>
        <p:spPr>
          <a:xfrm>
            <a:off x="482600" y="6089650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OECD PISA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3AA43A32-FEF8-6C75-5E1F-322760F033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A229B089-EBF2-50FA-A26C-DA146ED5E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8530918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587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19CC6-D740-8BC2-7C89-266093F286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1. Daňové sadzby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41B037D-155A-AE89-9B2A-08D6FC4F84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Slováci platia vysoké dane.</a:t>
            </a:r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864E1E57-CD74-5408-8237-D15CC8F64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27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8AA47-C556-E033-B05D-D9343A31C9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9FB0DD-D1CC-B5A0-B476-BE650BFE1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Ako sú na tom naše univerzity?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34801B7D-6324-66EF-035B-7E100E1AAFFB}"/>
              </a:ext>
            </a:extLst>
          </p:cNvPr>
          <p:cNvSpPr txBox="1"/>
          <p:nvPr/>
        </p:nvSpPr>
        <p:spPr>
          <a:xfrm>
            <a:off x="609600" y="6156885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QS </a:t>
            </a:r>
            <a:r>
              <a:rPr lang="sk-SK" sz="1600" i="1" dirty="0" err="1"/>
              <a:t>University</a:t>
            </a:r>
            <a:r>
              <a:rPr lang="sk-SK" sz="1600" i="1" dirty="0"/>
              <a:t> </a:t>
            </a:r>
            <a:r>
              <a:rPr lang="sk-SK" sz="1600" i="1" dirty="0" err="1"/>
              <a:t>Rankings</a:t>
            </a:r>
            <a:r>
              <a:rPr lang="sk-SK" sz="1600" i="1" dirty="0"/>
              <a:t> 2026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CE0B1FAE-CCEB-AB54-2FF1-4560FAA1B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B7DBB37E-FEB3-B7C9-2CA2-6933C226A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53775"/>
              </p:ext>
            </p:extLst>
          </p:nvPr>
        </p:nvGraphicFramePr>
        <p:xfrm>
          <a:off x="609600" y="1943100"/>
          <a:ext cx="10972802" cy="4152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638">
                  <a:extLst>
                    <a:ext uri="{9D8B030D-6E8A-4147-A177-3AD203B41FA5}">
                      <a16:colId xmlns:a16="http://schemas.microsoft.com/office/drawing/2014/main" val="3677116525"/>
                    </a:ext>
                  </a:extLst>
                </a:gridCol>
                <a:gridCol w="2284819">
                  <a:extLst>
                    <a:ext uri="{9D8B030D-6E8A-4147-A177-3AD203B41FA5}">
                      <a16:colId xmlns:a16="http://schemas.microsoft.com/office/drawing/2014/main" val="3538487505"/>
                    </a:ext>
                  </a:extLst>
                </a:gridCol>
                <a:gridCol w="906952">
                  <a:extLst>
                    <a:ext uri="{9D8B030D-6E8A-4147-A177-3AD203B41FA5}">
                      <a16:colId xmlns:a16="http://schemas.microsoft.com/office/drawing/2014/main" val="3281307066"/>
                    </a:ext>
                  </a:extLst>
                </a:gridCol>
                <a:gridCol w="569025">
                  <a:extLst>
                    <a:ext uri="{9D8B030D-6E8A-4147-A177-3AD203B41FA5}">
                      <a16:colId xmlns:a16="http://schemas.microsoft.com/office/drawing/2014/main" val="1665476296"/>
                    </a:ext>
                  </a:extLst>
                </a:gridCol>
                <a:gridCol w="569025">
                  <a:extLst>
                    <a:ext uri="{9D8B030D-6E8A-4147-A177-3AD203B41FA5}">
                      <a16:colId xmlns:a16="http://schemas.microsoft.com/office/drawing/2014/main" val="2968816121"/>
                    </a:ext>
                  </a:extLst>
                </a:gridCol>
                <a:gridCol w="569025">
                  <a:extLst>
                    <a:ext uri="{9D8B030D-6E8A-4147-A177-3AD203B41FA5}">
                      <a16:colId xmlns:a16="http://schemas.microsoft.com/office/drawing/2014/main" val="2374151476"/>
                    </a:ext>
                  </a:extLst>
                </a:gridCol>
                <a:gridCol w="636610">
                  <a:extLst>
                    <a:ext uri="{9D8B030D-6E8A-4147-A177-3AD203B41FA5}">
                      <a16:colId xmlns:a16="http://schemas.microsoft.com/office/drawing/2014/main" val="4198805154"/>
                    </a:ext>
                  </a:extLst>
                </a:gridCol>
                <a:gridCol w="778321">
                  <a:extLst>
                    <a:ext uri="{9D8B030D-6E8A-4147-A177-3AD203B41FA5}">
                      <a16:colId xmlns:a16="http://schemas.microsoft.com/office/drawing/2014/main" val="2312413524"/>
                    </a:ext>
                  </a:extLst>
                </a:gridCol>
                <a:gridCol w="828465">
                  <a:extLst>
                    <a:ext uri="{9D8B030D-6E8A-4147-A177-3AD203B41FA5}">
                      <a16:colId xmlns:a16="http://schemas.microsoft.com/office/drawing/2014/main" val="2795328265"/>
                    </a:ext>
                  </a:extLst>
                </a:gridCol>
                <a:gridCol w="619168">
                  <a:extLst>
                    <a:ext uri="{9D8B030D-6E8A-4147-A177-3AD203B41FA5}">
                      <a16:colId xmlns:a16="http://schemas.microsoft.com/office/drawing/2014/main" val="363644505"/>
                    </a:ext>
                  </a:extLst>
                </a:gridCol>
                <a:gridCol w="699835">
                  <a:extLst>
                    <a:ext uri="{9D8B030D-6E8A-4147-A177-3AD203B41FA5}">
                      <a16:colId xmlns:a16="http://schemas.microsoft.com/office/drawing/2014/main" val="2528381566"/>
                    </a:ext>
                  </a:extLst>
                </a:gridCol>
                <a:gridCol w="654051">
                  <a:extLst>
                    <a:ext uri="{9D8B030D-6E8A-4147-A177-3AD203B41FA5}">
                      <a16:colId xmlns:a16="http://schemas.microsoft.com/office/drawing/2014/main" val="1574820122"/>
                    </a:ext>
                  </a:extLst>
                </a:gridCol>
                <a:gridCol w="715096">
                  <a:extLst>
                    <a:ext uri="{9D8B030D-6E8A-4147-A177-3AD203B41FA5}">
                      <a16:colId xmlns:a16="http://schemas.microsoft.com/office/drawing/2014/main" val="461594399"/>
                    </a:ext>
                  </a:extLst>
                </a:gridCol>
                <a:gridCol w="662772">
                  <a:extLst>
                    <a:ext uri="{9D8B030D-6E8A-4147-A177-3AD203B41FA5}">
                      <a16:colId xmlns:a16="http://schemas.microsoft.com/office/drawing/2014/main" val="89709821"/>
                    </a:ext>
                  </a:extLst>
                </a:gridCol>
              </a:tblGrid>
              <a:tr h="55179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b="1" u="none" strike="noStrike" dirty="0">
                          <a:effectLst/>
                        </a:rPr>
                        <a:t>Poradie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b="1" u="none" strike="noStrike" dirty="0">
                          <a:effectLst/>
                        </a:rPr>
                        <a:t>Univerzita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b="1" u="none" strike="noStrike" dirty="0">
                          <a:effectLst/>
                        </a:rPr>
                        <a:t>Krajina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b="1" u="none" strike="noStrike" dirty="0">
                          <a:effectLst/>
                        </a:rPr>
                        <a:t>Celkové skóre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b="1" u="none" strike="noStrike" dirty="0">
                          <a:effectLst/>
                        </a:rPr>
                        <a:t>Citácie na fakultu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600" b="1" u="none" strike="noStrike" dirty="0">
                          <a:effectLst/>
                        </a:rPr>
                        <a:t>Akademická reputácia</a:t>
                      </a:r>
                      <a:endParaRPr lang="sk-S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b="1" u="none" strike="noStrike" dirty="0">
                          <a:effectLst/>
                        </a:rPr>
                        <a:t>Podiel študenti / učitelia</a:t>
                      </a:r>
                      <a:endParaRPr lang="sk-SK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600" b="1" u="none" strike="noStrike" dirty="0">
                          <a:effectLst/>
                        </a:rPr>
                        <a:t>Reputácia u zamestnávateľov</a:t>
                      </a:r>
                      <a:endParaRPr lang="sk-S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700" b="1" u="none" strike="noStrike" dirty="0" err="1">
                          <a:effectLst/>
                        </a:rPr>
                        <a:t>Zamestnateľnosť</a:t>
                      </a:r>
                      <a:r>
                        <a:rPr lang="sk-SK" sz="700" b="1" u="none" strike="noStrike" dirty="0">
                          <a:effectLst/>
                        </a:rPr>
                        <a:t> študentov</a:t>
                      </a:r>
                      <a:endParaRPr lang="sk-SK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600" b="1" u="none" strike="noStrike" dirty="0">
                          <a:effectLst/>
                        </a:rPr>
                        <a:t>Podiel zahraničných študentov</a:t>
                      </a:r>
                      <a:endParaRPr lang="sk-S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700" b="1" u="none" strike="noStrike" dirty="0">
                          <a:effectLst/>
                        </a:rPr>
                        <a:t>Medzinárodná výskumná sieť</a:t>
                      </a:r>
                      <a:endParaRPr lang="sk-SK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700" b="1" u="none" strike="noStrike" dirty="0">
                          <a:effectLst/>
                        </a:rPr>
                        <a:t>Podiel zahraničných učiteľov</a:t>
                      </a:r>
                      <a:endParaRPr lang="sk-SK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700" b="1" u="none" strike="noStrike" dirty="0">
                          <a:effectLst/>
                        </a:rPr>
                        <a:t>Medzinárodná  rôznorodosť študentov</a:t>
                      </a:r>
                      <a:endParaRPr lang="sk-SK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700" b="1" u="none" strike="noStrike" dirty="0">
                          <a:effectLst/>
                        </a:rPr>
                        <a:t>Udržateľnosť</a:t>
                      </a:r>
                      <a:endParaRPr lang="sk-SK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2972449653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152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Viedenská univerzita, Viedeň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Rakúsko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61,9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22,2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82,3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31,0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46,4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92,8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96,6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96,3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100,0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96,8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71,8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4294732908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197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Technická univerzita, Viedeň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Rakúsko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55,8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71,1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47,6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18,5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56,3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29,1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95,9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71,9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91,8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71,3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59,0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845154059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265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Karlova Univerzita, Praha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Česko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49,0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14,3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58,5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37,0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55,5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73,2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61,7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97,2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33,5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65,4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76,9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1848169661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271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Varšavká univerzita, Varšava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Poľsko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48,3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10,0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61,0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59,5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62,8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74,4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15,7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85,9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13,5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21,8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74,0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4098746421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303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Jagelovská univerzita, Krakov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Poľsko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45,1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10,4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49,9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75,3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54,4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61,5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30,0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88,6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8,0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35,9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71,6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1805770932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350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Leopoldova-Františkova univerzita, Innsbruck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Rakúsko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41,5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17,7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27,7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76,9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12,3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69,9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100,0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73,9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100,0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100,0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74,7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4167127382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416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České vysoké učení technické, Praha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Česko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36,5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26,8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89,4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51,3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23,1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56,0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69,4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28,7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60,2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53,6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89686870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430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Masarykova univerzita, Brno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Česko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35,7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18,8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32,3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13,1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37,3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58,8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76,8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79,8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34,5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79,0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77,0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2373357970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487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Varšavská polytechnika, Varšava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Poľsko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32,8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28,4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55,7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72,4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15,9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17,6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63,8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23,7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38,4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1913138180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563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Debrecínska univerzita, Debrecín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Maďarsko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29,4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27,3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45,9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21,5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25,9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76,5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74,9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14,4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78,8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70,4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2450899488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584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Univerzita Eötvösa Loránda, Budapešť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Maďarsko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28,7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9,3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31,6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16,6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29,7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69,2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26,1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79,8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32,2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68,1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131528179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597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Segedínska univerzita, Segedín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Maďarsko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28,3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8,9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26,2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41,9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22,7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29,0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56,4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75,3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15,4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effectLst/>
                        </a:rPr>
                        <a:t>60,6</a:t>
                      </a:r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effectLst/>
                        </a:rPr>
                        <a:t>69,4</a:t>
                      </a:r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2828594436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684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Univerzita Komenského, Bratislava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25,8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6,9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16,8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61,3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14,7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87,0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39,0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68,8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8,4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44,5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43,7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3283811461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1001-1200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Univerzita Pavla Jozefa Šafárika, Košice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5,5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6,4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69,2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5,6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5,5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78,5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41,6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7,0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74,5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22,2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3869542405"/>
                  </a:ext>
                </a:extLst>
              </a:tr>
              <a:tr h="229914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1001-1200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Slovenská technická univerzita, Bratislava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n/a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7,7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>
                          <a:solidFill>
                            <a:srgbClr val="FF0000"/>
                          </a:solidFill>
                          <a:effectLst/>
                        </a:rPr>
                        <a:t>10,8</a:t>
                      </a:r>
                      <a:endParaRPr lang="sk-SK" sz="9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48,9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10,6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17,9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29,1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54,2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4,8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21,8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9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28,1</a:t>
                      </a:r>
                      <a:endParaRPr lang="sk-SK" sz="9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4" marR="6274" marT="6274" marB="0" anchor="ctr"/>
                </a:tc>
                <a:extLst>
                  <a:ext uri="{0D108BD9-81ED-4DB2-BD59-A6C34878D82A}">
                    <a16:rowId xmlns:a16="http://schemas.microsoft.com/office/drawing/2014/main" val="4212545446"/>
                  </a:ext>
                </a:extLst>
              </a:tr>
            </a:tbl>
          </a:graphicData>
        </a:graphic>
      </p:graphicFrame>
      <p:sp>
        <p:nvSpPr>
          <p:cNvPr id="9" name="BlokTextu 8">
            <a:extLst>
              <a:ext uri="{FF2B5EF4-FFF2-40B4-BE49-F238E27FC236}">
                <a16:creationId xmlns:a16="http://schemas.microsoft.com/office/drawing/2014/main" id="{CCE9C87F-8BC9-558C-6E61-6A8BF3379EDF}"/>
              </a:ext>
            </a:extLst>
          </p:cNvPr>
          <p:cNvSpPr txBox="1"/>
          <p:nvPr/>
        </p:nvSpPr>
        <p:spPr>
          <a:xfrm>
            <a:off x="705681" y="1398024"/>
            <a:ext cx="1051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QS </a:t>
            </a:r>
            <a:r>
              <a:rPr lang="sk-SK" b="1" dirty="0" err="1"/>
              <a:t>University</a:t>
            </a:r>
            <a:r>
              <a:rPr lang="sk-SK" b="1" dirty="0"/>
              <a:t> Ranking</a:t>
            </a:r>
          </a:p>
        </p:txBody>
      </p:sp>
    </p:spTree>
    <p:extLst>
      <p:ext uri="{BB962C8B-B14F-4D97-AF65-F5344CB8AC3E}">
        <p14:creationId xmlns:p14="http://schemas.microsoft.com/office/powerpoint/2010/main" val="1159293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77F3C-25E9-21B3-1A28-92C9D7F04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3813E4-8851-9E82-F63C-94C33CF8B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Ako sú na tom naše univerzity?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C3BCE91-7635-1139-BA69-21DF292C63A3}"/>
              </a:ext>
            </a:extLst>
          </p:cNvPr>
          <p:cNvSpPr txBox="1"/>
          <p:nvPr/>
        </p:nvSpPr>
        <p:spPr>
          <a:xfrm>
            <a:off x="609600" y="6156885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Times</a:t>
            </a:r>
            <a:r>
              <a:rPr lang="sk-SK" sz="1600" i="1" dirty="0"/>
              <a:t> </a:t>
            </a:r>
            <a:r>
              <a:rPr lang="sk-SK" sz="1600" i="1" dirty="0" err="1"/>
              <a:t>Higher</a:t>
            </a:r>
            <a:r>
              <a:rPr lang="sk-SK" sz="1600" i="1" dirty="0"/>
              <a:t> </a:t>
            </a:r>
            <a:r>
              <a:rPr lang="sk-SK" sz="1600" i="1" dirty="0" err="1"/>
              <a:t>Education</a:t>
            </a:r>
            <a:r>
              <a:rPr lang="sk-SK" sz="1600" i="1" dirty="0"/>
              <a:t> </a:t>
            </a:r>
            <a:r>
              <a:rPr lang="sk-SK" sz="1600" i="1" dirty="0" err="1"/>
              <a:t>World</a:t>
            </a:r>
            <a:r>
              <a:rPr lang="sk-SK" sz="1600" i="1" dirty="0"/>
              <a:t> </a:t>
            </a:r>
            <a:r>
              <a:rPr lang="sk-SK" sz="1600" i="1" dirty="0" err="1"/>
              <a:t>Uniersity</a:t>
            </a:r>
            <a:r>
              <a:rPr lang="sk-SK" sz="1600" i="1" dirty="0"/>
              <a:t> </a:t>
            </a:r>
            <a:r>
              <a:rPr lang="sk-SK" sz="1600" i="1" dirty="0" err="1"/>
              <a:t>Rankings</a:t>
            </a:r>
            <a:r>
              <a:rPr lang="sk-SK" sz="1600" i="1" dirty="0"/>
              <a:t> 2025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4940D4DB-3C97-F1B4-FA31-6A9FFADA9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685AC216-0C41-4C2E-C584-ECCB0B2E4C19}"/>
              </a:ext>
            </a:extLst>
          </p:cNvPr>
          <p:cNvSpPr txBox="1"/>
          <p:nvPr/>
        </p:nvSpPr>
        <p:spPr>
          <a:xfrm>
            <a:off x="705681" y="1398024"/>
            <a:ext cx="1051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Times</a:t>
            </a:r>
            <a:r>
              <a:rPr lang="sk-SK" b="1" dirty="0"/>
              <a:t> </a:t>
            </a:r>
            <a:r>
              <a:rPr lang="sk-SK" b="1" dirty="0" err="1"/>
              <a:t>Higher</a:t>
            </a:r>
            <a:r>
              <a:rPr lang="sk-SK" b="1" dirty="0"/>
              <a:t> </a:t>
            </a:r>
            <a:r>
              <a:rPr lang="sk-SK" b="1" dirty="0" err="1"/>
              <a:t>Education</a:t>
            </a:r>
            <a:r>
              <a:rPr lang="sk-SK" b="1" dirty="0"/>
              <a:t> </a:t>
            </a:r>
            <a:r>
              <a:rPr lang="sk-SK" b="1" dirty="0" err="1"/>
              <a:t>World</a:t>
            </a:r>
            <a:r>
              <a:rPr lang="sk-SK" b="1" dirty="0"/>
              <a:t> </a:t>
            </a:r>
            <a:r>
              <a:rPr lang="sk-SK" b="1" dirty="0" err="1"/>
              <a:t>University</a:t>
            </a:r>
            <a:r>
              <a:rPr lang="sk-SK" b="1" dirty="0"/>
              <a:t> </a:t>
            </a:r>
            <a:r>
              <a:rPr lang="sk-SK" b="1" dirty="0" err="1"/>
              <a:t>Rankings</a:t>
            </a:r>
            <a:endParaRPr lang="sk-SK" b="1" dirty="0"/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D4C6C25B-33B3-4C36-54A6-60B0C8EA95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761961"/>
              </p:ext>
            </p:extLst>
          </p:nvPr>
        </p:nvGraphicFramePr>
        <p:xfrm>
          <a:off x="705681" y="1767356"/>
          <a:ext cx="10780636" cy="4366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5079">
                  <a:extLst>
                    <a:ext uri="{9D8B030D-6E8A-4147-A177-3AD203B41FA5}">
                      <a16:colId xmlns:a16="http://schemas.microsoft.com/office/drawing/2014/main" val="2455918245"/>
                    </a:ext>
                  </a:extLst>
                </a:gridCol>
                <a:gridCol w="2837741">
                  <a:extLst>
                    <a:ext uri="{9D8B030D-6E8A-4147-A177-3AD203B41FA5}">
                      <a16:colId xmlns:a16="http://schemas.microsoft.com/office/drawing/2014/main" val="3544299869"/>
                    </a:ext>
                  </a:extLst>
                </a:gridCol>
                <a:gridCol w="1446692">
                  <a:extLst>
                    <a:ext uri="{9D8B030D-6E8A-4147-A177-3AD203B41FA5}">
                      <a16:colId xmlns:a16="http://schemas.microsoft.com/office/drawing/2014/main" val="3276534260"/>
                    </a:ext>
                  </a:extLst>
                </a:gridCol>
                <a:gridCol w="907660">
                  <a:extLst>
                    <a:ext uri="{9D8B030D-6E8A-4147-A177-3AD203B41FA5}">
                      <a16:colId xmlns:a16="http://schemas.microsoft.com/office/drawing/2014/main" val="3870861905"/>
                    </a:ext>
                  </a:extLst>
                </a:gridCol>
                <a:gridCol w="907660">
                  <a:extLst>
                    <a:ext uri="{9D8B030D-6E8A-4147-A177-3AD203B41FA5}">
                      <a16:colId xmlns:a16="http://schemas.microsoft.com/office/drawing/2014/main" val="3755552183"/>
                    </a:ext>
                  </a:extLst>
                </a:gridCol>
                <a:gridCol w="907660">
                  <a:extLst>
                    <a:ext uri="{9D8B030D-6E8A-4147-A177-3AD203B41FA5}">
                      <a16:colId xmlns:a16="http://schemas.microsoft.com/office/drawing/2014/main" val="43435694"/>
                    </a:ext>
                  </a:extLst>
                </a:gridCol>
                <a:gridCol w="907660">
                  <a:extLst>
                    <a:ext uri="{9D8B030D-6E8A-4147-A177-3AD203B41FA5}">
                      <a16:colId xmlns:a16="http://schemas.microsoft.com/office/drawing/2014/main" val="3412751994"/>
                    </a:ext>
                  </a:extLst>
                </a:gridCol>
                <a:gridCol w="959824">
                  <a:extLst>
                    <a:ext uri="{9D8B030D-6E8A-4147-A177-3AD203B41FA5}">
                      <a16:colId xmlns:a16="http://schemas.microsoft.com/office/drawing/2014/main" val="512118970"/>
                    </a:ext>
                  </a:extLst>
                </a:gridCol>
                <a:gridCol w="1140660">
                  <a:extLst>
                    <a:ext uri="{9D8B030D-6E8A-4147-A177-3AD203B41FA5}">
                      <a16:colId xmlns:a16="http://schemas.microsoft.com/office/drawing/2014/main" val="3521300141"/>
                    </a:ext>
                  </a:extLst>
                </a:gridCol>
              </a:tblGrid>
              <a:tr h="7398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Poradie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Univerzita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Krajina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Celkové skóre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Výučba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Výskumné prostredie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Kvalita výskumu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Spolupráca s priemyslom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Medzinárodná rôznorodosť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600457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Viedenská univerzita, Viedeň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Rakúsko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65,5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48,0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61,0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78,6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74,5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94,6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4391217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201-250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Zdravotnícka univerzita, Graz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Rakúsko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55,8-58,6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30,5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34,6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92,0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96,6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82,6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78233696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201-250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Zdravotnícka univerzita, Viedeň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Rakúsko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55,8-58,6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39,7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29,7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93,9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97,5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81,0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91683183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251-300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Semmelweisova univerzita, Budapešť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Maďarsko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53,7-55,7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45,0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29,6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80,1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74,7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78,5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97873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401-500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Karlova univerzita, Praha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46,0-49,2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37,0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33,0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64,5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61,4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65,5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6057096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501-600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Zdravotnícka univerzita, Vroclav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Poľsko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43,3-45,9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43,4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17,2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74,8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43,0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37,1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88631062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601-800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Jagelovská univerzita, Krakov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Poľsko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38,2-43,2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41,2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32,3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51,2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51,0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44,3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7948588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601-800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Masarykova univerzita, Brno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38,2-43,2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26,2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32,4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52,9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45,7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67,4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75527321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601-800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Starobudínska univerzita, Budapešť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Maďarsko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38,2-43,2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18,5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26,7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69,2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22,1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48,3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50458174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801-1000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Česká zemedělská univerzita, Praha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34,5-38,1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21,8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16,8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60,0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48,6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78,8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37194520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801-1000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Univerzita Eötvösa Loránda, Budapešť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Maďarsko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34,5-38,1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30,2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21,0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53,5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36,9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51,6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1525877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1001-1200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Žilinská univerzita, Žilina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30,7-34,4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26,2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19,6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44,3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35,5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34,3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91259493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1201-1500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Univerzita Komenského, Bratislava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25,2-30,6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30,8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16,5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37,3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28,5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52,5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2043412"/>
                  </a:ext>
                </a:extLst>
              </a:tr>
              <a:tr h="25905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1201-1500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Univerzita Pavla Jozefa Šafárika, Košice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25,2-30,6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40,2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10,4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solidFill>
                            <a:srgbClr val="FF0000"/>
                          </a:solidFill>
                          <a:effectLst/>
                        </a:rPr>
                        <a:t>21,4</a:t>
                      </a:r>
                      <a:endParaRPr lang="sk-SK" sz="11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25,9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61,2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721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0244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E4148F-F68E-B24A-A184-4F565E76CE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FA422-A414-1E0C-3B0F-114A29A07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dirty="0"/>
              <a:t>Ako sú na tom naše univerzity?</a:t>
            </a:r>
          </a:p>
        </p:txBody>
      </p:sp>
      <p:sp>
        <p:nvSpPr>
          <p:cNvPr id="3" name="BlokTextu 2">
            <a:extLst>
              <a:ext uri="{FF2B5EF4-FFF2-40B4-BE49-F238E27FC236}">
                <a16:creationId xmlns:a16="http://schemas.microsoft.com/office/drawing/2014/main" id="{AECEC31B-DB6E-6B9C-FA1F-89BC1017E27A}"/>
              </a:ext>
            </a:extLst>
          </p:cNvPr>
          <p:cNvSpPr txBox="1"/>
          <p:nvPr/>
        </p:nvSpPr>
        <p:spPr>
          <a:xfrm>
            <a:off x="609600" y="6156885"/>
            <a:ext cx="1051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Academic</a:t>
            </a:r>
            <a:r>
              <a:rPr lang="sk-SK" sz="1600" i="1" dirty="0"/>
              <a:t> Ranking of </a:t>
            </a:r>
            <a:r>
              <a:rPr lang="sk-SK" sz="1600" i="1" dirty="0" err="1"/>
              <a:t>World</a:t>
            </a:r>
            <a:r>
              <a:rPr lang="sk-SK" sz="1600" i="1" dirty="0"/>
              <a:t> </a:t>
            </a:r>
            <a:r>
              <a:rPr lang="sk-SK" sz="1600" i="1" dirty="0" err="1"/>
              <a:t>Universities</a:t>
            </a:r>
            <a:endParaRPr lang="sk-SK" sz="1600" i="1" dirty="0"/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D38D5585-C200-0A7C-C123-EF1737218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sp>
        <p:nvSpPr>
          <p:cNvPr id="9" name="BlokTextu 8">
            <a:extLst>
              <a:ext uri="{FF2B5EF4-FFF2-40B4-BE49-F238E27FC236}">
                <a16:creationId xmlns:a16="http://schemas.microsoft.com/office/drawing/2014/main" id="{7E1853E5-B42E-FDBD-3B12-079908A5926E}"/>
              </a:ext>
            </a:extLst>
          </p:cNvPr>
          <p:cNvSpPr txBox="1"/>
          <p:nvPr/>
        </p:nvSpPr>
        <p:spPr>
          <a:xfrm>
            <a:off x="705681" y="1398024"/>
            <a:ext cx="1051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err="1"/>
              <a:t>Academic</a:t>
            </a:r>
            <a:r>
              <a:rPr lang="sk-SK" b="1" dirty="0"/>
              <a:t> Ranking of </a:t>
            </a:r>
            <a:r>
              <a:rPr lang="sk-SK" b="1" dirty="0" err="1"/>
              <a:t>World</a:t>
            </a:r>
            <a:r>
              <a:rPr lang="sk-SK" b="1" dirty="0"/>
              <a:t> </a:t>
            </a:r>
            <a:r>
              <a:rPr lang="sk-SK" b="1" dirty="0" err="1"/>
              <a:t>Universities</a:t>
            </a:r>
            <a:r>
              <a:rPr lang="sk-SK" b="1" dirty="0"/>
              <a:t> (tzv. šanghajský rebríček)</a:t>
            </a:r>
          </a:p>
        </p:txBody>
      </p:sp>
      <p:graphicFrame>
        <p:nvGraphicFramePr>
          <p:cNvPr id="4" name="Zástupný objekt pre obsah 3">
            <a:extLst>
              <a:ext uri="{FF2B5EF4-FFF2-40B4-BE49-F238E27FC236}">
                <a16:creationId xmlns:a16="http://schemas.microsoft.com/office/drawing/2014/main" id="{A06E15E3-36C4-B566-DEB1-B0252C8515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3104583"/>
              </p:ext>
            </p:extLst>
          </p:nvPr>
        </p:nvGraphicFramePr>
        <p:xfrm>
          <a:off x="705681" y="1767356"/>
          <a:ext cx="10780639" cy="43895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4320">
                  <a:extLst>
                    <a:ext uri="{9D8B030D-6E8A-4147-A177-3AD203B41FA5}">
                      <a16:colId xmlns:a16="http://schemas.microsoft.com/office/drawing/2014/main" val="206502902"/>
                    </a:ext>
                  </a:extLst>
                </a:gridCol>
                <a:gridCol w="2591923">
                  <a:extLst>
                    <a:ext uri="{9D8B030D-6E8A-4147-A177-3AD203B41FA5}">
                      <a16:colId xmlns:a16="http://schemas.microsoft.com/office/drawing/2014/main" val="1546838514"/>
                    </a:ext>
                  </a:extLst>
                </a:gridCol>
                <a:gridCol w="1218350">
                  <a:extLst>
                    <a:ext uri="{9D8B030D-6E8A-4147-A177-3AD203B41FA5}">
                      <a16:colId xmlns:a16="http://schemas.microsoft.com/office/drawing/2014/main" val="1516530979"/>
                    </a:ext>
                  </a:extLst>
                </a:gridCol>
                <a:gridCol w="1054341">
                  <a:extLst>
                    <a:ext uri="{9D8B030D-6E8A-4147-A177-3AD203B41FA5}">
                      <a16:colId xmlns:a16="http://schemas.microsoft.com/office/drawing/2014/main" val="238384739"/>
                    </a:ext>
                  </a:extLst>
                </a:gridCol>
                <a:gridCol w="1054341">
                  <a:extLst>
                    <a:ext uri="{9D8B030D-6E8A-4147-A177-3AD203B41FA5}">
                      <a16:colId xmlns:a16="http://schemas.microsoft.com/office/drawing/2014/main" val="1176845399"/>
                    </a:ext>
                  </a:extLst>
                </a:gridCol>
                <a:gridCol w="1054341">
                  <a:extLst>
                    <a:ext uri="{9D8B030D-6E8A-4147-A177-3AD203B41FA5}">
                      <a16:colId xmlns:a16="http://schemas.microsoft.com/office/drawing/2014/main" val="2155967082"/>
                    </a:ext>
                  </a:extLst>
                </a:gridCol>
                <a:gridCol w="1054341">
                  <a:extLst>
                    <a:ext uri="{9D8B030D-6E8A-4147-A177-3AD203B41FA5}">
                      <a16:colId xmlns:a16="http://schemas.microsoft.com/office/drawing/2014/main" val="2271776470"/>
                    </a:ext>
                  </a:extLst>
                </a:gridCol>
                <a:gridCol w="1054341">
                  <a:extLst>
                    <a:ext uri="{9D8B030D-6E8A-4147-A177-3AD203B41FA5}">
                      <a16:colId xmlns:a16="http://schemas.microsoft.com/office/drawing/2014/main" val="1366975"/>
                    </a:ext>
                  </a:extLst>
                </a:gridCol>
                <a:gridCol w="1054341">
                  <a:extLst>
                    <a:ext uri="{9D8B030D-6E8A-4147-A177-3AD203B41FA5}">
                      <a16:colId xmlns:a16="http://schemas.microsoft.com/office/drawing/2014/main" val="164433390"/>
                    </a:ext>
                  </a:extLst>
                </a:gridCol>
              </a:tblGrid>
              <a:tr h="57484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Poradie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Univerzita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>
                          <a:effectLst/>
                        </a:rPr>
                        <a:t>Krajina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>
                          <a:effectLst/>
                        </a:rPr>
                        <a:t>Ocenení absolventi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>
                          <a:effectLst/>
                        </a:rPr>
                        <a:t>Ocenení zamestnanci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>
                          <a:effectLst/>
                        </a:rPr>
                        <a:t>Citovaní výskumníci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>
                          <a:effectLst/>
                        </a:rPr>
                        <a:t>Publikácie v Nature, Science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>
                          <a:effectLst/>
                        </a:rPr>
                        <a:t>Indexované publikácie</a:t>
                      </a:r>
                      <a:endParaRPr lang="sk-SK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b="1" u="none" strike="noStrike" dirty="0">
                          <a:effectLst/>
                        </a:rPr>
                        <a:t>Akademický výkon per </a:t>
                      </a:r>
                      <a:r>
                        <a:rPr lang="sk-SK" sz="1100" b="1" u="none" strike="noStrike" dirty="0" err="1">
                          <a:effectLst/>
                        </a:rPr>
                        <a:t>capita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437425246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101-150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Viedenská univerzita, Viedeň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Rakúsko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16,4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20,6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23,5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30,3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2607655279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201-300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Zdravotnícka univerzita, Viedeň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Rakúsko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14,6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17,4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37,1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27,0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3843850670"/>
                  </a:ext>
                </a:extLst>
              </a:tr>
              <a:tr h="38675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201-300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Leopoldova-Františkova univerzita, Innsbruck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Rakúsko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0,0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19,1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27,9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24,7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499110726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301-400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Karlova univerzita, Praha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0,0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45,9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20,4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2541909922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401-500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Masarykova univerzita, Brno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6,5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10,3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30,1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22,0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2972952226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401-500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Jagelovská univerzita, Krakov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Poľsko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9,5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37,8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2048124926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401-500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Varšavská univerzita, Varšava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Poľsko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18,7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11,1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33,7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086946450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401-500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Segedínska univerzita, Segedín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Maďarsko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13,7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17,2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3,5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23,3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13,0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202511636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501-600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Univerzita Eötvösa Loránda, Budapešť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Maďarsko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10,4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28,4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13,2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3358451624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601-700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Semmelweisova univerzita, Budapešť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Maďarsko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9,2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7,3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24,0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11,3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462903883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601-700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Palackého univerzita, Olomouc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Česko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6,5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6,6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23,3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21,4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2061151800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801-900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Gdaňská polytechnika, Gdaňsk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Poľsko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0,0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1,4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>
                          <a:effectLst/>
                        </a:rPr>
                        <a:t>22,6</a:t>
                      </a:r>
                      <a:endParaRPr lang="sk-SK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effectLst/>
                        </a:rPr>
                        <a:t>14,4</a:t>
                      </a:r>
                      <a:endParaRPr lang="sk-SK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1491838905"/>
                  </a:ext>
                </a:extLst>
              </a:tr>
              <a:tr h="28566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901-1000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b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Univerzita Komenského, Bratislava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Slovensko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5,2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25,5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sk-SK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11,0</a:t>
                      </a:r>
                      <a:endParaRPr lang="sk-SK" sz="11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73" marR="8573" marT="8573" marB="0" anchor="ctr"/>
                </a:tc>
                <a:extLst>
                  <a:ext uri="{0D108BD9-81ED-4DB2-BD59-A6C34878D82A}">
                    <a16:rowId xmlns:a16="http://schemas.microsoft.com/office/drawing/2014/main" val="3098384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5912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E8463009-8232-4DE8-E862-CEBFA9CD9656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A786FB1-93F3-5ADE-C84A-215F8A21A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Financovaním univerzít sme na chvoste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A65A6602-3714-194E-0672-324360BD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793BC236-3C20-CC48-A57D-A5765C7F82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0939183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215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07E4D-AED7-361C-BCDA-0C666E675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C1C2444-A0B0-D344-5B32-C546BF8B9434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52874BC-2630-0D04-7358-C7043991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 prepočte na študenta dávame najmenej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1AB085D6-1EA5-A4DB-EE5F-D99BD6094A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FE330587-C773-2B95-6BA7-F94E7686E7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168838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35785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51415-2EF4-0580-ED84-9EF162D1F8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16E79D-49E0-DE03-1A22-4290EF2907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sz="6000" b="1" dirty="0"/>
              <a:t>6. </a:t>
            </a:r>
            <a:r>
              <a:rPr lang="sk-SK" b="1" dirty="0"/>
              <a:t>Sociálny systém</a:t>
            </a:r>
            <a:endParaRPr lang="sk-SK" sz="6000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294644C5-AF15-6266-2D6D-0E18CB71AD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/>
              <a:t>Aké vysoké sú slovenské dôchodky v porovnaní so susednými štátmi? A čo materská?</a:t>
            </a:r>
          </a:p>
        </p:txBody>
      </p:sp>
      <p:pic>
        <p:nvPicPr>
          <p:cNvPr id="4" name="Obrázok 3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9188A33F-D9BD-2981-A0C8-BE54E70A0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349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0B4720-4CCB-2D92-8030-1F3DCBF9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62760C07-37E6-5AB0-722B-328491BE9FE8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r>
              <a:rPr lang="sk-SK" sz="1600" i="1" dirty="0"/>
              <a:t> + odhad na základe vlastných prepočtov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86C4C5D-AFE0-72B3-626B-3BEBD1E8F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Slovenský dôchodkový systém je nadmieru štedrý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B124ACE2-A23B-DA70-0D3C-9DB8FF44E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08FD60A6-7628-6ECE-0A70-833403248D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2692725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034116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16E37-78C7-1376-70CD-1E3BBBCA82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015787A0-2314-A98F-5F69-9453E710C103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r>
              <a:rPr lang="sk-SK" sz="1600" i="1" dirty="0"/>
              <a:t> + odhad na základe vlastných prepočtov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67BF695-4AAD-3326-522A-5A02865DB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Slovenský dôchodkový systém je nadmieru štedrý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A4881784-629A-8CBE-C81B-9B408065A3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4">
            <a:extLst>
              <a:ext uri="{FF2B5EF4-FFF2-40B4-BE49-F238E27FC236}">
                <a16:creationId xmlns:a16="http://schemas.microsoft.com/office/drawing/2014/main" id="{94E73F81-ABBA-982C-11FC-EF4CC1DAF4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8953472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1256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B71CFD-8310-2B59-F5E0-FF34305DA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EB3283B-B47E-6BFC-8514-5F57C5A8DEDA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národné štatistické úrady a sociálne poistné fondy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9EE9084-4B51-8F56-4A69-FA80B0A4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/>
              <a:t>V medzinárodnom porovnaní slovenské dôchodky zaostávajú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699F41FF-6818-9EA3-D795-F19F55EAB6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4C7B1D4C-9818-7996-A1B2-DC472FD37DA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354711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2132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2607D9-7CD9-DEDA-96C2-30AD5C0C7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15F552E1-3168-7A0B-58A7-19E1B7B14469}"/>
              </a:ext>
            </a:extLst>
          </p:cNvPr>
          <p:cNvSpPr txBox="1"/>
          <p:nvPr/>
        </p:nvSpPr>
        <p:spPr>
          <a:xfrm>
            <a:off x="609600" y="6204051"/>
            <a:ext cx="591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Zdroj: národné štatistické úrady a sociálne poistné fondy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E34D101-6CBB-3D34-84CE-E6D83DCC5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800" dirty="0"/>
              <a:t>Slovenské dôchodky zaťažujú rozpočet viac než české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B379F465-CD71-8074-B612-E167A916B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908BED33-1571-EEB3-6F8D-675C2C7A5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2120309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3419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5999BA5-3F8E-C18E-3BAB-C82FC8793D55}"/>
              </a:ext>
            </a:extLst>
          </p:cNvPr>
          <p:cNvSpPr txBox="1"/>
          <p:nvPr/>
        </p:nvSpPr>
        <p:spPr>
          <a:xfrm>
            <a:off x="838200" y="622970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Európska komisia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94262FC-F393-9900-B7DD-1F4FC4E4E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DPH je na Slovensku relatívne vysoká</a:t>
            </a:r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3DDEEE36-1E85-0648-19DF-8C9AD70ED5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4" name="Zástupný objekt pre obsah 5">
            <a:extLst>
              <a:ext uri="{FF2B5EF4-FFF2-40B4-BE49-F238E27FC236}">
                <a16:creationId xmlns:a16="http://schemas.microsoft.com/office/drawing/2014/main" id="{5FB7427C-3D0D-AD21-3645-EA06E9229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63628"/>
              </p:ext>
            </p:extLst>
          </p:nvPr>
        </p:nvGraphicFramePr>
        <p:xfrm>
          <a:off x="838200" y="1417639"/>
          <a:ext cx="10515600" cy="4720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71778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457DD-10AD-5055-0E3B-4265069A3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1098D8E6-4235-6FB6-79EA-1661A720C19A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národné štatistické úrady a sociálne poistné fondy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161648A-AA42-FEBE-1F28-9F9920F3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České dôchodky nám však čoraz viac unikajú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FAE44DCA-979E-DBBD-4AB5-6646CDCD0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57D8D51D-3B5B-47AB-959D-2CA132FFAA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1031255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3956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2E3B75-5AD5-8307-0F12-16E21CB14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EB1DA37-EF38-BA3A-AE61-876846B62678}"/>
              </a:ext>
            </a:extLst>
          </p:cNvPr>
          <p:cNvSpPr txBox="1"/>
          <p:nvPr/>
        </p:nvSpPr>
        <p:spPr>
          <a:xfrm>
            <a:off x="609600" y="6204051"/>
            <a:ext cx="5919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Zdroj: </a:t>
            </a:r>
            <a:r>
              <a:rPr lang="sk-SK" i="1" dirty="0" err="1"/>
              <a:t>Eurostat</a:t>
            </a:r>
            <a:endParaRPr lang="sk-SK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5C50259-C966-D972-D6F3-9E666D392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Dôvod? Česko sa nám ekonomicky vzďaľuje.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EC2B1114-DC52-E591-0EDC-016AC4BC0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47EBE359-8E01-12E9-B23D-006FF96C0A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4288259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929400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504A21-6E23-B598-9588-357E4EEC9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8EFDACDE-7A37-669B-CC4E-FCFE8E3C06FE}"/>
              </a:ext>
            </a:extLst>
          </p:cNvPr>
          <p:cNvSpPr txBox="1"/>
          <p:nvPr/>
        </p:nvSpPr>
        <p:spPr>
          <a:xfrm>
            <a:off x="609600" y="6204051"/>
            <a:ext cx="59197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</a:t>
            </a:r>
            <a:r>
              <a:rPr lang="sk-SK" sz="1600" i="1" dirty="0" err="1"/>
              <a:t>Eurostat</a:t>
            </a:r>
            <a:endParaRPr lang="sk-SK" sz="1600" i="1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31A7776-5604-5A57-CC82-38D9A090A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Z rovnakého dôvodu máme najnižšiu materskú napriek najštedrejším parametrom (75%)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8DF94997-87F0-CA4F-B20E-A0404A9E0E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7D379098-DC6E-5FF8-AC75-6A4A7D15CC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81078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82662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555C40-02B3-F840-C58A-AF4516196E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4C6F9E-EFA5-83EF-7F45-EC0EF002D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/>
              <a:t>7</a:t>
            </a:r>
            <a:r>
              <a:rPr lang="sk-SK" sz="6000" b="1" dirty="0"/>
              <a:t>. </a:t>
            </a:r>
            <a:r>
              <a:rPr lang="sk-SK" b="1" dirty="0"/>
              <a:t>Mzdy</a:t>
            </a:r>
            <a:endParaRPr lang="sk-SK" sz="6000" b="1" dirty="0"/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0AD6FBD3-5923-FC78-8D46-4ADEEF1864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/>
              <a:t>Ako sa vyvíja priemerná mzda na Slovensku v porovnaní so zahraničím?</a:t>
            </a:r>
          </a:p>
        </p:txBody>
      </p:sp>
      <p:pic>
        <p:nvPicPr>
          <p:cNvPr id="4" name="Obrázok 3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A7CE6119-4CF8-C324-E6A9-1DB86BBC45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007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A1EF8C-6487-98ED-9AD4-FCE9A4C106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4EB3ED45-8035-3CD9-C11F-7BC0201F119F}"/>
              </a:ext>
            </a:extLst>
          </p:cNvPr>
          <p:cNvSpPr txBox="1"/>
          <p:nvPr/>
        </p:nvSpPr>
        <p:spPr>
          <a:xfrm>
            <a:off x="609600" y="6204051"/>
            <a:ext cx="8953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národné štatistické úrady, prepočet podľa výmenných kurzov z konca augusta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E05BE1F-E3F7-AEC8-F393-377C9817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Slovenská mzda je na chvoste Európy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4219813C-1057-0534-84B9-8CE4BEFAC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9">
            <a:extLst>
              <a:ext uri="{FF2B5EF4-FFF2-40B4-BE49-F238E27FC236}">
                <a16:creationId xmlns:a16="http://schemas.microsoft.com/office/drawing/2014/main" id="{95AF529C-170F-5B47-0D4A-6698889E08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166143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02612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3899A5-A896-6964-12D8-DA024964DA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3563CE21-EF9A-B58F-C7E5-1C9CDA1B6D97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národné štatistické úrady, prepočet podľa priemerných výmenných kurzov za daný rok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BE287DBE-D576-F7AB-0768-E57E3A31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Predbehlo nás už aj Rumunsko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AA37DCBC-4C25-5DBC-B292-3C024DA73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3">
            <a:extLst>
              <a:ext uri="{FF2B5EF4-FFF2-40B4-BE49-F238E27FC236}">
                <a16:creationId xmlns:a16="http://schemas.microsoft.com/office/drawing/2014/main" id="{C3D4A5F6-EE4B-F9C4-FED4-2ECA63AFFA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435944"/>
              </p:ext>
            </p:extLst>
          </p:nvPr>
        </p:nvGraphicFramePr>
        <p:xfrm>
          <a:off x="609600" y="1417638"/>
          <a:ext cx="109728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21835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2D9B4-54C9-9DDF-1048-4A31114E78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0F059-7861-1280-82BE-1689442A7A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b="1" dirty="0"/>
              <a:t>8</a:t>
            </a:r>
            <a:r>
              <a:rPr lang="sk-SK" sz="6000" b="1" dirty="0"/>
              <a:t>. Platy ústavných činiteľov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5DDB117-4B87-F7C5-D268-C01BD0A00E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000" dirty="0"/>
              <a:t>Prezident SR, predseda vlády SR a poslanci NRSR si žijú na úrovni úplne odtrhnutej od bežných pracujúcich.</a:t>
            </a:r>
          </a:p>
        </p:txBody>
      </p:sp>
      <p:pic>
        <p:nvPicPr>
          <p:cNvPr id="4" name="Obrázok 3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7DEAA583-946E-A154-E137-89F9305F2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1880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61559-22FA-395F-36C2-A0D849D50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C346D9F-CA66-45B5-E71A-8228596842E2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vlastné prepočty na základe oficiálnych údajov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107DE109-22F2-0B6D-94CE-A99E53139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Slovenský prezident zarába viac než francúzsky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2F88B3D8-6AD3-6DBE-32C5-41AA50E43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C25FF409-CCF2-1DED-1F0F-E2B8F9E68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3233242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01636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0471E-CC80-7789-53D6-FE0D7BFB1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D495E284-69B3-3D59-1F21-8914094DC250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vlastné prepočty na základe oficiálnych údajov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5800DBA2-8197-8390-603C-0603E4452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Obrovská priepasť medzi hlavou štátu a občanmi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BA672EDD-7AC1-C8B3-6FA3-E420F02C86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B9B0CE7F-9F2E-2D30-00D4-DB99468D3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5059157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028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2C8A90-16CD-DFC7-F2B4-171513151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82DE113F-1A76-DFE6-B255-DA8B4562EFC6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vlastné prepočty na základe oficiálnych údajov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9BF80A4-A467-2B65-13C5-69C4B462E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Príjmy poslancov NRSR na úrovni Švédska a Fínska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51AEAB70-D1DE-D922-3B87-430ACBD939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10" name="Zástupný objekt pre obsah 3">
            <a:extLst>
              <a:ext uri="{FF2B5EF4-FFF2-40B4-BE49-F238E27FC236}">
                <a16:creationId xmlns:a16="http://schemas.microsoft.com/office/drawing/2014/main" id="{3A3A6565-4649-2B7C-123F-FF463EDD08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212740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8983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F5D8ABC-D705-44B7-0A18-282390A07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Slovenská firemná daň je najvyššia v regióne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7C0E50FC-F6B7-E0ED-AFAC-5E6207E10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3" name="Zástupný objekt pre obsah 5">
            <a:extLst>
              <a:ext uri="{FF2B5EF4-FFF2-40B4-BE49-F238E27FC236}">
                <a16:creationId xmlns:a16="http://schemas.microsoft.com/office/drawing/2014/main" id="{5AC8D6A7-815A-C92A-8C97-2A5CE7ED40C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605249"/>
              </p:ext>
            </p:extLst>
          </p:nvPr>
        </p:nvGraphicFramePr>
        <p:xfrm>
          <a:off x="838200" y="1546302"/>
          <a:ext cx="10515600" cy="45496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82821">
                  <a:extLst>
                    <a:ext uri="{9D8B030D-6E8A-4147-A177-3AD203B41FA5}">
                      <a16:colId xmlns:a16="http://schemas.microsoft.com/office/drawing/2014/main" val="962010336"/>
                    </a:ext>
                  </a:extLst>
                </a:gridCol>
                <a:gridCol w="4293141">
                  <a:extLst>
                    <a:ext uri="{9D8B030D-6E8A-4147-A177-3AD203B41FA5}">
                      <a16:colId xmlns:a16="http://schemas.microsoft.com/office/drawing/2014/main" val="884434037"/>
                    </a:ext>
                  </a:extLst>
                </a:gridCol>
                <a:gridCol w="4239638">
                  <a:extLst>
                    <a:ext uri="{9D8B030D-6E8A-4147-A177-3AD203B41FA5}">
                      <a16:colId xmlns:a16="http://schemas.microsoft.com/office/drawing/2014/main" val="3510901518"/>
                    </a:ext>
                  </a:extLst>
                </a:gridCol>
              </a:tblGrid>
              <a:tr h="818115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 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základná sadzba DPPO</a:t>
                      </a:r>
                    </a:p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daň z dividend</a:t>
                      </a:r>
                    </a:p>
                    <a:p>
                      <a:pPr algn="ctr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2025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13141553"/>
                  </a:ext>
                </a:extLst>
              </a:tr>
              <a:tr h="746316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Slovensko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24%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b="1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7%</a:t>
                      </a:r>
                      <a:endParaRPr lang="sk-SK" sz="24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42093691"/>
                  </a:ext>
                </a:extLst>
              </a:tr>
              <a:tr h="746316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Rakúsko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23%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27,5%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70236715"/>
                  </a:ext>
                </a:extLst>
              </a:tr>
              <a:tr h="746316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Česko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21%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66633081"/>
                  </a:ext>
                </a:extLst>
              </a:tr>
              <a:tr h="746316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u="none" strike="noStrike" dirty="0">
                          <a:effectLst/>
                          <a:latin typeface="+mn-lt"/>
                        </a:rPr>
                        <a:t>Poľsko</a:t>
                      </a:r>
                      <a:endParaRPr lang="sk-SK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19%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19%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4223883"/>
                  </a:ext>
                </a:extLst>
              </a:tr>
              <a:tr h="746316">
                <a:tc>
                  <a:txBody>
                    <a:bodyPr/>
                    <a:lstStyle/>
                    <a:p>
                      <a:pPr algn="l" fontAlgn="b"/>
                      <a:r>
                        <a:rPr lang="sk-SK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Maďarsko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9%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400" u="none" strike="noStrike" dirty="0">
                          <a:effectLst/>
                          <a:latin typeface="+mn-lt"/>
                        </a:rPr>
                        <a:t>15%</a:t>
                      </a:r>
                      <a:endParaRPr lang="sk-SK" sz="2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86296931"/>
                  </a:ext>
                </a:extLst>
              </a:tr>
            </a:tbl>
          </a:graphicData>
        </a:graphic>
      </p:graphicFrame>
      <p:sp>
        <p:nvSpPr>
          <p:cNvPr id="7" name="BlokTextu 6">
            <a:extLst>
              <a:ext uri="{FF2B5EF4-FFF2-40B4-BE49-F238E27FC236}">
                <a16:creationId xmlns:a16="http://schemas.microsoft.com/office/drawing/2014/main" id="{1A4EF6CB-6EE1-86DB-80FA-2E1CE1F3ADD7}"/>
              </a:ext>
            </a:extLst>
          </p:cNvPr>
          <p:cNvSpPr txBox="1"/>
          <p:nvPr/>
        </p:nvSpPr>
        <p:spPr>
          <a:xfrm>
            <a:off x="838200" y="622970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Európska komisia</a:t>
            </a:r>
          </a:p>
        </p:txBody>
      </p:sp>
    </p:spTree>
    <p:extLst>
      <p:ext uri="{BB962C8B-B14F-4D97-AF65-F5344CB8AC3E}">
        <p14:creationId xmlns:p14="http://schemas.microsoft.com/office/powerpoint/2010/main" val="33020342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1C34A8-E1F1-97B1-E363-B785B126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9722C872-A62F-311A-4BE5-2DC974778BC2}"/>
              </a:ext>
            </a:extLst>
          </p:cNvPr>
          <p:cNvSpPr txBox="1"/>
          <p:nvPr/>
        </p:nvSpPr>
        <p:spPr>
          <a:xfrm>
            <a:off x="609600" y="6204051"/>
            <a:ext cx="9791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 i="1" dirty="0"/>
              <a:t>Zdroj: vlastné prepočty na základe oficiálnych údajov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05CD083D-47BF-A6AD-D073-705D8751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Je toto zaslúžené?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431D7F66-C453-60B4-3720-7CFE52F93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3">
            <a:extLst>
              <a:ext uri="{FF2B5EF4-FFF2-40B4-BE49-F238E27FC236}">
                <a16:creationId xmlns:a16="http://schemas.microsoft.com/office/drawing/2014/main" id="{A72D2763-5897-BAFC-3606-02F6A9A235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1112003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66935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07F17-D844-6598-DFB8-169EAD992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0FC64063-70FF-45FF-AA52-9AFD2E4A4CDA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vlastné prepočty na základe oficiálnych údajov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ABBDE46-814F-8C42-0DD3-951B10D0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Predseda vlády tiež netrie biedu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CD08A513-0EDE-0770-1919-9191A1C74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7" name="Zástupný objekt pre obsah 6">
            <a:extLst>
              <a:ext uri="{FF2B5EF4-FFF2-40B4-BE49-F238E27FC236}">
                <a16:creationId xmlns:a16="http://schemas.microsoft.com/office/drawing/2014/main" id="{CBC4BEDB-1D9B-0856-3D43-9D40728A63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11426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51412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5017D-21B1-6EBA-1B53-F966EEE0C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BB41341B-6D0C-BBC1-D049-49E682EB2FFD}"/>
              </a:ext>
            </a:extLst>
          </p:cNvPr>
          <p:cNvSpPr txBox="1"/>
          <p:nvPr/>
        </p:nvSpPr>
        <p:spPr>
          <a:xfrm>
            <a:off x="609600" y="6204051"/>
            <a:ext cx="9791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vlastné prepočty na základe oficiálnych údajov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FF83676E-EE3F-6386-B68C-3FD4FE99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Iba strieborná medaila pre nášho premiéra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7F2E16E3-408B-639A-D7BA-46D32C384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8" name="Zástupný objekt pre obsah 7">
            <a:extLst>
              <a:ext uri="{FF2B5EF4-FFF2-40B4-BE49-F238E27FC236}">
                <a16:creationId xmlns:a16="http://schemas.microsoft.com/office/drawing/2014/main" id="{A7602222-B892-657E-A6B0-CE5475804F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5160151"/>
              </p:ext>
            </p:extLst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735486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7380A6-8C0C-344B-133E-0760B0402F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086567"/>
          </a:xfrm>
        </p:spPr>
        <p:txBody>
          <a:bodyPr/>
          <a:lstStyle/>
          <a:p>
            <a:r>
              <a:rPr lang="sk-SK" b="1" dirty="0"/>
              <a:t>Ďakujeme za pozornosť!</a:t>
            </a:r>
          </a:p>
        </p:txBody>
      </p:sp>
      <p:pic>
        <p:nvPicPr>
          <p:cNvPr id="3" name="Obrázok 2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128F8466-FC5D-B450-0956-02E01824B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91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63CDAE50-5C52-8917-313B-08C79C77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200" dirty="0"/>
              <a:t>Zdanenie práce na Slovensku patrí k najvyšším</a:t>
            </a:r>
          </a:p>
        </p:txBody>
      </p:sp>
      <p:pic>
        <p:nvPicPr>
          <p:cNvPr id="4" name="Obrázok 3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9D78DFB3-60EA-70FE-1163-EB87FA80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3" name="Zástupný objekt pre obsah 5">
            <a:extLst>
              <a:ext uri="{FF2B5EF4-FFF2-40B4-BE49-F238E27FC236}">
                <a16:creationId xmlns:a16="http://schemas.microsoft.com/office/drawing/2014/main" id="{AD122FF3-F17C-D12E-6A54-7BA8D6F6E6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650309"/>
              </p:ext>
            </p:extLst>
          </p:nvPr>
        </p:nvGraphicFramePr>
        <p:xfrm>
          <a:off x="838200" y="1417639"/>
          <a:ext cx="10515600" cy="4694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BlokTextu 4">
            <a:extLst>
              <a:ext uri="{FF2B5EF4-FFF2-40B4-BE49-F238E27FC236}">
                <a16:creationId xmlns:a16="http://schemas.microsoft.com/office/drawing/2014/main" id="{3A54F66D-2DFE-378E-438E-218B955A2A33}"/>
              </a:ext>
            </a:extLst>
          </p:cNvPr>
          <p:cNvSpPr txBox="1"/>
          <p:nvPr/>
        </p:nvSpPr>
        <p:spPr>
          <a:xfrm>
            <a:off x="838200" y="6229709"/>
            <a:ext cx="32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OECD</a:t>
            </a:r>
          </a:p>
        </p:txBody>
      </p:sp>
    </p:spTree>
    <p:extLst>
      <p:ext uri="{BB962C8B-B14F-4D97-AF65-F5344CB8AC3E}">
        <p14:creationId xmlns:p14="http://schemas.microsoft.com/office/powerpoint/2010/main" val="1867372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F5DC02-363D-E02A-F16C-3C142833D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6610D7-24EB-B2CA-FE10-329FBDDD3C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2. Makroekonomické prognózy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9AC5AED-806E-2281-FE40-BCD351023D5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Slovensko očakáva nižší rast ekonomiky než väčšina susedných štátov.</a:t>
            </a:r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8B4D2414-9A2F-1DBF-A46C-C241C0778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614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>
            <a:extLst>
              <a:ext uri="{FF2B5EF4-FFF2-40B4-BE49-F238E27FC236}">
                <a16:creationId xmlns:a16="http://schemas.microsoft.com/office/drawing/2014/main" id="{C39CA78F-B2BA-695E-6F4F-A7A3A91E6608}"/>
              </a:ext>
            </a:extLst>
          </p:cNvPr>
          <p:cNvSpPr txBox="1"/>
          <p:nvPr/>
        </p:nvSpPr>
        <p:spPr>
          <a:xfrm>
            <a:off x="838200" y="6193393"/>
            <a:ext cx="655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/>
              <a:t>Zdroj: MFSR, MFČR, MNHM, IPAG, WIFO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D8FE3B2B-B95C-1CF9-AB55-A22F4185E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Najnovšie prognózy veštia nízky rast HDP</a:t>
            </a:r>
          </a:p>
        </p:txBody>
      </p:sp>
      <p:pic>
        <p:nvPicPr>
          <p:cNvPr id="6" name="Obrázok 5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0290B929-C960-42F4-B212-DC0C71FCC4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  <p:graphicFrame>
        <p:nvGraphicFramePr>
          <p:cNvPr id="3" name="Zástupný objekt pre obsah 3">
            <a:extLst>
              <a:ext uri="{FF2B5EF4-FFF2-40B4-BE49-F238E27FC236}">
                <a16:creationId xmlns:a16="http://schemas.microsoft.com/office/drawing/2014/main" id="{882C16BE-5137-59C9-5469-1448F93D1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601122"/>
              </p:ext>
            </p:extLst>
          </p:nvPr>
        </p:nvGraphicFramePr>
        <p:xfrm>
          <a:off x="838200" y="1417638"/>
          <a:ext cx="10515600" cy="4759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08598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DEA7D-F1B0-9942-B04F-5B9919A21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675660-C980-025C-C0F1-3B4CD5E815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/>
              <a:t>3. Veľkosť štátu a štruktúra výdavkov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78A5254-D8E9-E955-1E35-AB14BB5315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Verejné výdavky na Slovensku sa zvyšujú vplyvom rastúcich sociálnych transferov</a:t>
            </a:r>
          </a:p>
        </p:txBody>
      </p:sp>
      <p:pic>
        <p:nvPicPr>
          <p:cNvPr id="5" name="Obrázok 4" descr="Obrázok, na ktorom je grafika, snímka obrazovky, písmo, grafický dizajn&#10;&#10;Automaticky generovaný popis">
            <a:extLst>
              <a:ext uri="{FF2B5EF4-FFF2-40B4-BE49-F238E27FC236}">
                <a16:creationId xmlns:a16="http://schemas.microsoft.com/office/drawing/2014/main" id="{55987B94-3F16-921B-0A89-861D64D6A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067" y="5368829"/>
            <a:ext cx="2460424" cy="2460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38951"/>
      </p:ext>
    </p:extLst>
  </p:cSld>
  <p:clrMapOvr>
    <a:masterClrMapping/>
  </p:clrMapOvr>
</p:sld>
</file>

<file path=ppt/theme/theme1.xml><?xml version="1.0" encoding="utf-8"?>
<a:theme xmlns:a="http://schemas.openxmlformats.org/drawingml/2006/main" name="MESA10_sablona_nova 2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ITC Avant Garde Std Md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MESA10_sablona_nova 2</Template>
  <TotalTime>2160</TotalTime>
  <Words>1777</Words>
  <Application>Microsoft Office PowerPoint</Application>
  <PresentationFormat>Širokouhlá</PresentationFormat>
  <Paragraphs>692</Paragraphs>
  <Slides>53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53</vt:i4>
      </vt:variant>
    </vt:vector>
  </HeadingPairs>
  <TitlesOfParts>
    <vt:vector size="60" baseType="lpstr">
      <vt:lpstr>Aptos</vt:lpstr>
      <vt:lpstr>Aptos Narrow</vt:lpstr>
      <vt:lpstr>Arial</vt:lpstr>
      <vt:lpstr>Calibri</vt:lpstr>
      <vt:lpstr>Georgia</vt:lpstr>
      <vt:lpstr>ITC Avant Garde Std Md</vt:lpstr>
      <vt:lpstr>MESA10_sablona_nova 2</vt:lpstr>
      <vt:lpstr>Akú protihodnotu dostávam za svoje dane? </vt:lpstr>
      <vt:lpstr>Ciele projektu „Čo dostávam za svoje dane II“</vt:lpstr>
      <vt:lpstr>1. Daňové sadzby</vt:lpstr>
      <vt:lpstr>DPH je na Slovensku relatívne vysoká</vt:lpstr>
      <vt:lpstr>Slovenská firemná daň je najvyššia v regióne</vt:lpstr>
      <vt:lpstr>Zdanenie práce na Slovensku patrí k najvyšším</vt:lpstr>
      <vt:lpstr>2. Makroekonomické prognózy</vt:lpstr>
      <vt:lpstr>Najnovšie prognózy veštia nízky rast HDP</vt:lpstr>
      <vt:lpstr>3. Veľkosť štátu a štruktúra výdavkov</vt:lpstr>
      <vt:lpstr>Miera prerozdeľovania atakuje 50% HDP</vt:lpstr>
      <vt:lpstr>Rastú najmä sociálne transfery</vt:lpstr>
      <vt:lpstr>Sú už druhé najvyššie v regióne</vt:lpstr>
      <vt:lpstr>4. Miera chudoby</vt:lpstr>
      <vt:lpstr>Značná časť domácností má ťažkosti vyžiť</vt:lpstr>
      <vt:lpstr>5. Dopravná infraštruktúra</vt:lpstr>
      <vt:lpstr>Výdavkami na dopravu zaostávame za susedmi</vt:lpstr>
      <vt:lpstr>Výstavbou diaľnic nás predbiehajú susedia</vt:lpstr>
      <vt:lpstr>Najvyššie tempo v Poľsku a Maďarsku</vt:lpstr>
      <vt:lpstr>Sieť diaľnic a rýchlostných ciest v Maďarsku, 2025</vt:lpstr>
      <vt:lpstr>Sieť diaľnic a rýchlostných ciest v Poľsku, 2025</vt:lpstr>
      <vt:lpstr>Sieť diaľnic a rýchlostných ciest na Slovensku, 2025</vt:lpstr>
      <vt:lpstr>Výsledkom sú pretrvávajúce regionálne rozdiely</vt:lpstr>
      <vt:lpstr>Regionálna miera nezamestnanosti, 2024</vt:lpstr>
      <vt:lpstr>Najvyššie regionálne rozdiely sú na Slovensku</vt:lpstr>
      <vt:lpstr>6. Vzdelávanie</vt:lpstr>
      <vt:lpstr>Výsledky slovenských žiakov sú najhoršie v regióne</vt:lpstr>
      <vt:lpstr>Výsledky v matematike sa zhoršujú</vt:lpstr>
      <vt:lpstr>Čítanie s porozumením sa zhoršuje</vt:lpstr>
      <vt:lpstr>Skóre v prírodných vedách sa zhoršuje</vt:lpstr>
      <vt:lpstr>Ako sú na tom naše univerzity?</vt:lpstr>
      <vt:lpstr>Ako sú na tom naše univerzity?</vt:lpstr>
      <vt:lpstr>Ako sú na tom naše univerzity?</vt:lpstr>
      <vt:lpstr>Financovaním univerzít sme na chvoste</vt:lpstr>
      <vt:lpstr>V prepočte na študenta dávame najmenej</vt:lpstr>
      <vt:lpstr>6. Sociálny systém</vt:lpstr>
      <vt:lpstr>Slovenský dôchodkový systém je nadmieru štedrý</vt:lpstr>
      <vt:lpstr>Slovenský dôchodkový systém je nadmieru štedrý</vt:lpstr>
      <vt:lpstr>V medzinárodnom porovnaní slovenské dôchodky zaostávajú</vt:lpstr>
      <vt:lpstr>Slovenské dôchodky zaťažujú rozpočet viac než české</vt:lpstr>
      <vt:lpstr>České dôchodky nám však čoraz viac unikajú</vt:lpstr>
      <vt:lpstr>Dôvod? Česko sa nám ekonomicky vzďaľuje.</vt:lpstr>
      <vt:lpstr>Z rovnakého dôvodu máme najnižšiu materskú napriek najštedrejším parametrom (75%)</vt:lpstr>
      <vt:lpstr>7. Mzdy</vt:lpstr>
      <vt:lpstr>Slovenská mzda je na chvoste Európy</vt:lpstr>
      <vt:lpstr>Predbehlo nás už aj Rumunsko</vt:lpstr>
      <vt:lpstr>8. Platy ústavných činiteľov</vt:lpstr>
      <vt:lpstr>Slovenský prezident zarába viac než francúzsky</vt:lpstr>
      <vt:lpstr>Obrovská priepasť medzi hlavou štátu a občanmi</vt:lpstr>
      <vt:lpstr>Príjmy poslancov NRSR na úrovni Švédska a Fínska</vt:lpstr>
      <vt:lpstr>Je toto zaslúžené?</vt:lpstr>
      <vt:lpstr>Predseda vlády tiež netrie biedu</vt:lpstr>
      <vt:lpstr>Iba strieborná medaila pre nášho premiéra</vt:lpstr>
      <vt:lpstr>Ďakujeme za pozornosť!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Tomáš Meravý</dc:creator>
  <cp:lastModifiedBy>Tomáš Meravý</cp:lastModifiedBy>
  <cp:revision>8</cp:revision>
  <dcterms:created xsi:type="dcterms:W3CDTF">2024-07-22T08:27:27Z</dcterms:created>
  <dcterms:modified xsi:type="dcterms:W3CDTF">2025-09-15T16:45:55Z</dcterms:modified>
</cp:coreProperties>
</file>